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48" r:id="rId2"/>
  </p:sldMasterIdLst>
  <p:notesMasterIdLst>
    <p:notesMasterId r:id="rId9"/>
  </p:notesMasterIdLst>
  <p:sldIdLst>
    <p:sldId id="267" r:id="rId3"/>
    <p:sldId id="272" r:id="rId4"/>
    <p:sldId id="269" r:id="rId5"/>
    <p:sldId id="268" r:id="rId6"/>
    <p:sldId id="270"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104" y="2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9-03-08T04:24:16.642"/>
    </inkml:context>
    <inkml:brush xml:id="br0">
      <inkml:brushProperty name="width" value="0.05" units="cm"/>
      <inkml:brushProperty name="height" value="0.05" units="cm"/>
    </inkml:brush>
  </inkml:definitions>
  <inkml:trace contextRef="#ctx0" brushRef="#br0">1 0 1728,'6'4'640,"-6"-4"-480,0 10-64,0-10 512,0 0-352,0 0 256,10 0-288,-10 0-64,12 0-96,-6-4-64,4 4 32,-4 0-128,4 0 64,-10 0-736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1F8909-41F9-4A16-9481-965D7CAEB733}" type="datetimeFigureOut">
              <a:rPr lang="en-AU" smtClean="0"/>
              <a:t>24/04/2024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3D8B9-A3CB-4B54-BB7F-94D4ACEB5F3A}" type="slidenum">
              <a:rPr lang="en-AU" smtClean="0"/>
              <a:t>‹#›</a:t>
            </a:fld>
            <a:endParaRPr lang="en-AU"/>
          </a:p>
        </p:txBody>
      </p:sp>
    </p:spTree>
    <p:extLst>
      <p:ext uri="{BB962C8B-B14F-4D97-AF65-F5344CB8AC3E}">
        <p14:creationId xmlns:p14="http://schemas.microsoft.com/office/powerpoint/2010/main" val="3949179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6BCC5144-8FB3-43C6-8897-D57388036CA3}"/>
              </a:ext>
            </a:extLst>
          </p:cNvPr>
          <p:cNvSpPr>
            <a:spLocks noGrp="1" noRot="1" noChangeAspect="1" noChangeArrowheads="1" noTextEdit="1"/>
          </p:cNvSpPr>
          <p:nvPr>
            <p:ph type="sldImg"/>
          </p:nvPr>
        </p:nvSpPr>
        <p:spPr>
          <a:ln/>
        </p:spPr>
      </p:sp>
      <p:sp>
        <p:nvSpPr>
          <p:cNvPr id="4099" name="Notes Placeholder 2">
            <a:extLst>
              <a:ext uri="{FF2B5EF4-FFF2-40B4-BE49-F238E27FC236}">
                <a16:creationId xmlns:a16="http://schemas.microsoft.com/office/drawing/2014/main" id="{F3EEA3DF-84D4-44FC-AC9E-3914A462ED5E}"/>
              </a:ext>
            </a:extLst>
          </p:cNvPr>
          <p:cNvSpPr>
            <a:spLocks noGrp="1" noChangeArrowheads="1"/>
          </p:cNvSpPr>
          <p:nvPr>
            <p:ph type="body" idx="1"/>
          </p:nvPr>
        </p:nvSpPr>
        <p:spPr>
          <a:noFill/>
        </p:spPr>
        <p:txBody>
          <a:bodyPr/>
          <a:lstStyle/>
          <a:p>
            <a:r>
              <a:rPr lang="en-US" altLang="en-US"/>
              <a:t>Acknowledgement of traditional custodians</a:t>
            </a:r>
          </a:p>
          <a:p>
            <a:endParaRPr lang="en-US" altLang="en-US"/>
          </a:p>
          <a:p>
            <a:r>
              <a:rPr lang="en-US" altLang="en-US"/>
              <a:t>Acknowledge community members present and by name any elders you may be aware are in attendance </a:t>
            </a:r>
          </a:p>
        </p:txBody>
      </p:sp>
      <p:sp>
        <p:nvSpPr>
          <p:cNvPr id="4100" name="Slide Number Placeholder 3">
            <a:extLst>
              <a:ext uri="{FF2B5EF4-FFF2-40B4-BE49-F238E27FC236}">
                <a16:creationId xmlns:a16="http://schemas.microsoft.com/office/drawing/2014/main" id="{BA6024BB-5ED2-4218-9BC3-5FF266B8E75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73C2DF2-FB29-4464-A1C9-595D27F97DD9}" type="slidenum">
              <a:rPr lang="en-AU" altLang="en-US" smtClean="0"/>
              <a:pPr/>
              <a:t>1</a:t>
            </a:fld>
            <a:endParaRPr lang="en-AU"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93A7F6D-8B69-4340-9893-FA342DA507F8}"/>
              </a:ext>
            </a:extLst>
          </p:cNvPr>
          <p:cNvSpPr>
            <a:spLocks noGrp="1" noRot="1" noChangeAspect="1" noChangeArrowheads="1" noTextEdit="1"/>
          </p:cNvSpPr>
          <p:nvPr>
            <p:ph type="sldImg"/>
          </p:nvPr>
        </p:nvSpPr>
        <p:spPr>
          <a:xfrm>
            <a:off x="381000" y="685800"/>
            <a:ext cx="6096000" cy="3429000"/>
          </a:xfrm>
          <a:ln/>
        </p:spPr>
      </p:sp>
      <p:sp>
        <p:nvSpPr>
          <p:cNvPr id="8195" name="Rectangle 3">
            <a:extLst>
              <a:ext uri="{FF2B5EF4-FFF2-40B4-BE49-F238E27FC236}">
                <a16:creationId xmlns:a16="http://schemas.microsoft.com/office/drawing/2014/main" id="{D3FA0371-9BEE-497E-BE06-07595800B59A}"/>
              </a:ext>
            </a:extLst>
          </p:cNvPr>
          <p:cNvSpPr>
            <a:spLocks noGrp="1" noChangeArrowheads="1"/>
          </p:cNvSpPr>
          <p:nvPr>
            <p:ph type="body" idx="1"/>
          </p:nvPr>
        </p:nvSpPr>
        <p:spPr>
          <a:noFill/>
        </p:spPr>
        <p:txBody>
          <a:bodyPr/>
          <a:lstStyle/>
          <a:p>
            <a:pPr>
              <a:lnSpc>
                <a:spcPct val="90000"/>
              </a:lnSpc>
            </a:pPr>
            <a:r>
              <a:rPr lang="en-AU" altLang="en-US" dirty="0">
                <a:latin typeface="Calibri"/>
                <a:ea typeface="ＭＳ Ｐゴシック"/>
                <a:cs typeface="Calibri"/>
              </a:rPr>
              <a:t>Priority on basis of these groups being over represented in the CP system. </a:t>
            </a:r>
            <a:endParaRPr lang="en-AU" altLang="en-US" dirty="0">
              <a:cs typeface="Calibri"/>
            </a:endParaRPr>
          </a:p>
          <a:p>
            <a:pPr>
              <a:lnSpc>
                <a:spcPct val="90000"/>
              </a:lnSpc>
            </a:pPr>
            <a:endParaRPr lang="en-AU" altLang="en-US" dirty="0">
              <a:cs typeface="Calibri"/>
            </a:endParaRPr>
          </a:p>
          <a:p>
            <a:pPr>
              <a:lnSpc>
                <a:spcPct val="90000"/>
              </a:lnSpc>
            </a:pPr>
            <a:r>
              <a:rPr lang="en-AU" altLang="en-US" dirty="0">
                <a:latin typeface="Calibri"/>
                <a:ea typeface="ＭＳ Ｐゴシック"/>
                <a:cs typeface="Calibri"/>
              </a:rPr>
              <a:t>Including where there is an unborn report</a:t>
            </a:r>
          </a:p>
          <a:p>
            <a:pPr>
              <a:lnSpc>
                <a:spcPct val="90000"/>
              </a:lnSpc>
            </a:pPr>
            <a:endParaRPr lang="en-AU" altLang="en-US" dirty="0">
              <a:cs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6C25436C-CB0E-4202-9CBD-DC2811846351}"/>
              </a:ext>
            </a:extLst>
          </p:cNvPr>
          <p:cNvSpPr>
            <a:spLocks noGrp="1" noRot="1" noChangeAspect="1" noChangeArrowheads="1" noTextEdit="1"/>
          </p:cNvSpPr>
          <p:nvPr>
            <p:ph type="sldImg"/>
          </p:nvPr>
        </p:nvSpPr>
        <p:spPr>
          <a:xfrm>
            <a:off x="381000" y="685800"/>
            <a:ext cx="6096000" cy="3429000"/>
          </a:xfrm>
          <a:ln/>
        </p:spPr>
      </p:sp>
      <p:sp>
        <p:nvSpPr>
          <p:cNvPr id="13315" name="Notes Placeholder 2">
            <a:extLst>
              <a:ext uri="{FF2B5EF4-FFF2-40B4-BE49-F238E27FC236}">
                <a16:creationId xmlns:a16="http://schemas.microsoft.com/office/drawing/2014/main" id="{66D99E4D-10C1-4A9C-BD8B-55B2EC929DB6}"/>
              </a:ext>
            </a:extLst>
          </p:cNvPr>
          <p:cNvSpPr>
            <a:spLocks noGrp="1" noChangeArrowheads="1"/>
          </p:cNvSpPr>
          <p:nvPr>
            <p:ph type="body" idx="1"/>
          </p:nvPr>
        </p:nvSpPr>
        <p:spPr/>
        <p:txBody>
          <a:bodyPr/>
          <a:lstStyle/>
          <a:p>
            <a:pPr>
              <a:defRPr/>
            </a:pPr>
            <a:endParaRPr lang="en-US" altLang="en-US" dirty="0"/>
          </a:p>
          <a:p>
            <a:pPr>
              <a:defRPr/>
            </a:pPr>
            <a:r>
              <a:rPr lang="en-US" sz="1800" b="1" dirty="0">
                <a:latin typeface="Calibri"/>
                <a:ea typeface="ＭＳ Ｐゴシック"/>
                <a:cs typeface="Calibri"/>
              </a:rPr>
              <a:t>Representational advocacy as opposed to Best Interests Framework (</a:t>
            </a:r>
            <a:r>
              <a:rPr lang="en-US" sz="1800" dirty="0">
                <a:latin typeface="Calibri"/>
                <a:ea typeface="ＭＳ Ｐゴシック"/>
                <a:cs typeface="Calibri"/>
              </a:rPr>
              <a:t>as CP and other stakeholders will have an over all focus on BIF of the child). Walking alongside, giving parents a voice in the process. The parents/</a:t>
            </a:r>
            <a:r>
              <a:rPr lang="en-US" sz="1800" dirty="0" err="1">
                <a:latin typeface="Calibri"/>
                <a:ea typeface="ＭＳ Ｐゴシック"/>
                <a:cs typeface="Calibri"/>
              </a:rPr>
              <a:t>carers</a:t>
            </a:r>
            <a:r>
              <a:rPr lang="en-US" sz="1800" dirty="0">
                <a:latin typeface="Calibri"/>
                <a:ea typeface="ＭＳ Ｐゴシック"/>
                <a:cs typeface="Calibri"/>
              </a:rPr>
              <a:t> voice/knowledge, experience and expertise is a crucial component for assessments using the Best Interests Framework – parents/clients are experts in their own family. This can get missed if for whatever reason parents are not engaging with CP and other agencies. </a:t>
            </a:r>
            <a:endParaRPr lang="en-AU" sz="1800" dirty="0">
              <a:latin typeface="Calibri"/>
              <a:ea typeface="ＭＳ Ｐゴシック"/>
              <a:cs typeface="Calibri"/>
            </a:endParaRPr>
          </a:p>
          <a:p>
            <a:pPr>
              <a:defRPr/>
            </a:pPr>
            <a:endParaRPr lang="en-US" sz="1800" dirty="0">
              <a:latin typeface="Calibri"/>
              <a:ea typeface="ＭＳ Ｐゴシック"/>
              <a:cs typeface="Calibri"/>
            </a:endParaRPr>
          </a:p>
          <a:p>
            <a:pPr>
              <a:defRPr/>
            </a:pPr>
            <a:r>
              <a:rPr lang="en-US" sz="1800" dirty="0">
                <a:latin typeface="Calibri"/>
                <a:ea typeface="ＭＳ Ｐゴシック"/>
                <a:cs typeface="Calibri"/>
              </a:rPr>
              <a:t>IFAS provides direct advocacy to CP and other stake holders as well as supporting parents to self advocate with coaching, techniques for communication and working with CP. IFAS advocates will assist parents to understand why CP are involved, identify what they believe is in the best interest of their children, looking at options for achieving goals and then act on their direction regarding what they would like to communicate to CP or support them  to engage with CP</a:t>
            </a:r>
            <a:r>
              <a:rPr lang="en-US" sz="1800" dirty="0">
                <a:effectLst/>
                <a:latin typeface="Calibri"/>
                <a:ea typeface="Calibri" panose="020F0502020204030204" pitchFamily="34" charset="0"/>
                <a:cs typeface="Calibri"/>
              </a:rPr>
              <a:t>. We need to understand the parent’s views, come from a goal setting perspective, we develop an action plan. Given CP is involved we need to know what CP are saying the issues are and what the parents needs to do to address this as part of the action plan. We take what CP are saying back to the parent and work out what the parent can do now and what additional things they are prepared to do with the right support in place. </a:t>
            </a:r>
            <a:r>
              <a:rPr lang="en-US" sz="1800" dirty="0">
                <a:latin typeface="Calibri"/>
                <a:ea typeface="Calibri" panose="020F0502020204030204" pitchFamily="34" charset="0"/>
                <a:cs typeface="Calibri"/>
              </a:rPr>
              <a:t> </a:t>
            </a:r>
            <a:endParaRPr lang="en-AU" sz="1800" dirty="0">
              <a:effectLst/>
              <a:latin typeface="Calibri"/>
              <a:ea typeface="Calibri" panose="020F0502020204030204" pitchFamily="34" charset="0"/>
              <a:cs typeface="Calibri"/>
            </a:endParaRPr>
          </a:p>
          <a:p>
            <a:r>
              <a:rPr lang="en-AU" sz="1800" dirty="0">
                <a:effectLst/>
                <a:latin typeface="Calibri" panose="020F0502020204030204" pitchFamily="34" charset="0"/>
                <a:ea typeface="Calibri" panose="020F0502020204030204" pitchFamily="34" charset="0"/>
              </a:rPr>
              <a:t> </a:t>
            </a:r>
          </a:p>
          <a:p>
            <a:r>
              <a:rPr lang="en-AU" sz="1800" dirty="0">
                <a:effectLst/>
                <a:latin typeface="Calibri" panose="020F0502020204030204" pitchFamily="34" charset="0"/>
                <a:ea typeface="Calibri" panose="020F0502020204030204" pitchFamily="34" charset="0"/>
              </a:rPr>
              <a:t> </a:t>
            </a:r>
          </a:p>
          <a:p>
            <a:r>
              <a:rPr lang="en-US" sz="1800" b="1" dirty="0">
                <a:effectLst/>
                <a:latin typeface="Calibri"/>
                <a:ea typeface="Calibri" panose="020F0502020204030204" pitchFamily="34" charset="0"/>
                <a:cs typeface="Calibri"/>
              </a:rPr>
              <a:t>Supporting Self Advocacy </a:t>
            </a:r>
            <a:r>
              <a:rPr lang="en-US" sz="1800" dirty="0">
                <a:effectLst/>
                <a:latin typeface="Calibri"/>
                <a:ea typeface="Calibri" panose="020F0502020204030204" pitchFamily="34" charset="0"/>
                <a:cs typeface="Calibri"/>
              </a:rPr>
              <a:t>– IFAS has resources, we send out a Self Advocacy plan, </a:t>
            </a:r>
            <a:r>
              <a:rPr lang="en-US" sz="1800" dirty="0">
                <a:latin typeface="Calibri"/>
                <a:ea typeface="Calibri" panose="020F0502020204030204" pitchFamily="34" charset="0"/>
                <a:cs typeface="Calibri"/>
              </a:rPr>
              <a:t>Tips for working with CP, We </a:t>
            </a:r>
            <a:r>
              <a:rPr lang="en-US" sz="1800" dirty="0">
                <a:effectLst/>
                <a:latin typeface="Calibri"/>
                <a:ea typeface="Calibri" panose="020F0502020204030204" pitchFamily="34" charset="0"/>
                <a:cs typeface="Calibri"/>
              </a:rPr>
              <a:t>will inform parents they have a right to have a support person at meetings to take notes </a:t>
            </a:r>
            <a:r>
              <a:rPr lang="en-US" sz="1800" dirty="0" err="1">
                <a:effectLst/>
                <a:latin typeface="Calibri"/>
                <a:ea typeface="Calibri" panose="020F0502020204030204" pitchFamily="34" charset="0"/>
                <a:cs typeface="Calibri"/>
              </a:rPr>
              <a:t>etc</a:t>
            </a:r>
            <a:r>
              <a:rPr lang="en-US" sz="1800" dirty="0">
                <a:effectLst/>
                <a:latin typeface="Calibri"/>
                <a:ea typeface="Calibri" panose="020F0502020204030204" pitchFamily="34" charset="0"/>
                <a:cs typeface="Calibri"/>
              </a:rPr>
              <a:t>, we advise parents to make sure they now what CP is asking them to do before the end of the meeting/next steps and a time frame for this if possible. If the meeting is going to fast as CP to slow down, ask questions if you are unsure about anything, focus on talking about your child not things that aren’t directly relevant. Try to stay calm, this is not personal even though it may feel like it. Before CP come to visit, try to find out what the issues are and be prepared. Example are have MCHN book ready, school information, contact names and numbers for family members or professionals who can verify information, </a:t>
            </a:r>
            <a:r>
              <a:rPr lang="en-US" sz="1800" dirty="0">
                <a:latin typeface="Calibri"/>
                <a:ea typeface="Calibri" panose="020F0502020204030204" pitchFamily="34" charset="0"/>
                <a:cs typeface="Calibri"/>
              </a:rPr>
              <a:t>think about </a:t>
            </a:r>
            <a:r>
              <a:rPr lang="en-US" sz="1800" dirty="0">
                <a:effectLst/>
                <a:latin typeface="Calibri"/>
                <a:ea typeface="Calibri" panose="020F0502020204030204" pitchFamily="34" charset="0"/>
                <a:cs typeface="Calibri"/>
              </a:rPr>
              <a:t>home environment, baby sleeping spaces etc.</a:t>
            </a:r>
            <a:r>
              <a:rPr lang="en-US" sz="1800" dirty="0">
                <a:latin typeface="Calibri"/>
                <a:ea typeface="Calibri" panose="020F0502020204030204" pitchFamily="34" charset="0"/>
                <a:cs typeface="Calibri"/>
              </a:rPr>
              <a:t> </a:t>
            </a:r>
            <a:endParaRPr lang="en-AU" sz="1800" dirty="0">
              <a:effectLst/>
              <a:latin typeface="Calibri"/>
              <a:ea typeface="Calibri" panose="020F0502020204030204" pitchFamily="34" charset="0"/>
            </a:endParaRPr>
          </a:p>
          <a:p>
            <a:r>
              <a:rPr lang="en-AU" sz="1800" dirty="0">
                <a:effectLst/>
                <a:latin typeface="Calibri" panose="020F0502020204030204" pitchFamily="34" charset="0"/>
                <a:ea typeface="Calibri" panose="020F0502020204030204" pitchFamily="34" charset="0"/>
              </a:rPr>
              <a:t> </a:t>
            </a:r>
          </a:p>
          <a:p>
            <a:r>
              <a:rPr lang="en-US" sz="1800" b="1" u="sng" dirty="0">
                <a:effectLst/>
                <a:latin typeface="Calibri" panose="020F0502020204030204" pitchFamily="34" charset="0"/>
                <a:ea typeface="Calibri" panose="020F0502020204030204" pitchFamily="34" charset="0"/>
              </a:rPr>
              <a:t>Information on Rights Responsibilities and the system </a:t>
            </a:r>
            <a:endParaRPr lang="en-AU" sz="1800" dirty="0">
              <a:effectLst/>
              <a:latin typeface="Calibri" panose="020F0502020204030204" pitchFamily="34" charset="0"/>
              <a:ea typeface="Calibri" panose="020F0502020204030204" pitchFamily="34" charset="0"/>
            </a:endParaRPr>
          </a:p>
          <a:p>
            <a:r>
              <a:rPr lang="en-US" sz="1800" dirty="0">
                <a:effectLst/>
                <a:latin typeface="Calibri"/>
                <a:ea typeface="Calibri" panose="020F0502020204030204" pitchFamily="34" charset="0"/>
                <a:cs typeface="Calibri"/>
              </a:rPr>
              <a:t>We provide information on the CP system, </a:t>
            </a:r>
            <a:r>
              <a:rPr lang="en-US" sz="1800" dirty="0">
                <a:latin typeface="Calibri"/>
                <a:ea typeface="Calibri" panose="020F0502020204030204" pitchFamily="34" charset="0"/>
                <a:cs typeface="Calibri"/>
              </a:rPr>
              <a:t>that working with CP is voluntary</a:t>
            </a:r>
            <a:r>
              <a:rPr lang="en-US" sz="1800" dirty="0">
                <a:effectLst/>
                <a:latin typeface="Calibri"/>
                <a:ea typeface="Calibri" panose="020F0502020204030204" pitchFamily="34" charset="0"/>
                <a:cs typeface="Calibri"/>
              </a:rPr>
              <a:t> in the </a:t>
            </a:r>
            <a:r>
              <a:rPr lang="en-US" sz="1800" dirty="0">
                <a:latin typeface="Calibri"/>
                <a:ea typeface="Calibri" panose="020F0502020204030204" pitchFamily="34" charset="0"/>
                <a:cs typeface="Calibri"/>
              </a:rPr>
              <a:t>pre-birth and investigation</a:t>
            </a:r>
            <a:r>
              <a:rPr lang="en-US" sz="1800" dirty="0">
                <a:effectLst/>
                <a:latin typeface="Calibri"/>
                <a:ea typeface="Calibri" panose="020F0502020204030204" pitchFamily="34" charset="0"/>
                <a:cs typeface="Calibri"/>
              </a:rPr>
              <a:t> stage</a:t>
            </a:r>
            <a:r>
              <a:rPr lang="en-US" sz="1800" dirty="0">
                <a:latin typeface="Calibri"/>
                <a:ea typeface="Calibri" panose="020F0502020204030204" pitchFamily="34" charset="0"/>
                <a:cs typeface="Calibri"/>
              </a:rPr>
              <a:t> however</a:t>
            </a:r>
            <a:r>
              <a:rPr lang="en-US" sz="1800" dirty="0">
                <a:effectLst/>
                <a:latin typeface="Calibri"/>
                <a:ea typeface="Calibri" panose="020F0502020204030204" pitchFamily="34" charset="0"/>
                <a:cs typeface="Calibri"/>
              </a:rPr>
              <a:t> CP can go to court</a:t>
            </a:r>
            <a:r>
              <a:rPr lang="en-US" sz="1800" dirty="0">
                <a:latin typeface="Calibri"/>
                <a:ea typeface="Calibri" panose="020F0502020204030204" pitchFamily="34" charset="0"/>
                <a:cs typeface="Calibri"/>
              </a:rPr>
              <a:t> once baby is born</a:t>
            </a:r>
            <a:r>
              <a:rPr lang="en-US" sz="1800" dirty="0">
                <a:effectLst/>
                <a:latin typeface="Calibri"/>
                <a:ea typeface="Calibri" panose="020F0502020204030204" pitchFamily="34" charset="0"/>
                <a:cs typeface="Calibri"/>
              </a:rPr>
              <a:t> if issues aren’t addressed and they are worried about the safety of a child.</a:t>
            </a:r>
            <a:r>
              <a:rPr lang="en-US" sz="1800" dirty="0">
                <a:latin typeface="Calibri"/>
                <a:ea typeface="Calibri" panose="020F0502020204030204" pitchFamily="34" charset="0"/>
                <a:cs typeface="Calibri"/>
              </a:rPr>
              <a:t> </a:t>
            </a:r>
            <a:endParaRPr lang="en-AU" sz="1800" dirty="0">
              <a:effectLst/>
              <a:latin typeface="Calibri"/>
              <a:ea typeface="Calibri" panose="020F0502020204030204" pitchFamily="34" charset="0"/>
            </a:endParaRPr>
          </a:p>
          <a:p>
            <a:r>
              <a:rPr lang="en-US" sz="1800" dirty="0">
                <a:effectLst/>
                <a:latin typeface="Calibri" panose="020F0502020204030204" pitchFamily="34" charset="0"/>
                <a:ea typeface="Calibri" panose="020F0502020204030204" pitchFamily="34" charset="0"/>
              </a:rPr>
              <a:t>Support to make decisions that are in the best interests of their children.</a:t>
            </a:r>
            <a:endParaRPr lang="en-AU" sz="1800" dirty="0">
              <a:effectLst/>
              <a:latin typeface="Calibri" panose="020F0502020204030204" pitchFamily="34" charset="0"/>
              <a:ea typeface="Calibri" panose="020F0502020204030204" pitchFamily="34" charset="0"/>
            </a:endParaRPr>
          </a:p>
          <a:p>
            <a:r>
              <a:rPr lang="en-US" sz="1800" dirty="0">
                <a:effectLst/>
                <a:latin typeface="Calibri"/>
                <a:ea typeface="Calibri" panose="020F0502020204030204" pitchFamily="34" charset="0"/>
                <a:cs typeface="Calibri"/>
              </a:rPr>
              <a:t>In the end parents and CP want the same thing, an outcome that is in the best interests of the child. We say to parents if they think the issue is a malicious allegation there is usually some way to evidence that. If the parent acknowledges the concern and they want to address it, then we figure out together ways to address  it. Advocate will play “devil’s advocate” sometimes, this is the issue CP have (to parent) try to put yourselves in their shoes…CP need a reason to become involved but they also need a reason to close.</a:t>
            </a:r>
            <a:r>
              <a:rPr lang="en-US" sz="1800" dirty="0">
                <a:latin typeface="Calibri"/>
                <a:ea typeface="Calibri" panose="020F0502020204030204" pitchFamily="34" charset="0"/>
                <a:cs typeface="Calibri"/>
              </a:rPr>
              <a:t> </a:t>
            </a:r>
            <a:endParaRPr lang="en-AU" sz="1800" dirty="0">
              <a:effectLst/>
              <a:latin typeface="Calibri"/>
              <a:ea typeface="Calibri" panose="020F0502020204030204" pitchFamily="34" charset="0"/>
            </a:endParaRPr>
          </a:p>
          <a:p>
            <a:r>
              <a:rPr lang="en-AU" sz="1800" b="1" u="sng" dirty="0">
                <a:effectLst/>
                <a:latin typeface="Calibri" panose="020F0502020204030204" pitchFamily="34" charset="0"/>
                <a:ea typeface="Calibri" panose="020F0502020204030204" pitchFamily="34" charset="0"/>
              </a:rPr>
              <a:t> </a:t>
            </a:r>
            <a:endParaRPr lang="en-AU" sz="1800" dirty="0">
              <a:effectLst/>
              <a:latin typeface="Calibri" panose="020F0502020204030204" pitchFamily="34" charset="0"/>
              <a:ea typeface="Calibri" panose="020F0502020204030204" pitchFamily="34" charset="0"/>
            </a:endParaRPr>
          </a:p>
          <a:p>
            <a:r>
              <a:rPr lang="en-AU" sz="1800" b="1" dirty="0">
                <a:effectLst/>
                <a:latin typeface="Calibri" panose="020F0502020204030204" pitchFamily="34" charset="0"/>
                <a:ea typeface="Calibri" panose="020F0502020204030204" pitchFamily="34" charset="0"/>
              </a:rPr>
              <a:t>Making referrals with parents/carers consent. </a:t>
            </a:r>
            <a:r>
              <a:rPr lang="en-AU" sz="1800" dirty="0">
                <a:effectLst/>
                <a:latin typeface="Calibri" panose="020F0502020204030204" pitchFamily="34" charset="0"/>
                <a:ea typeface="Calibri" panose="020F0502020204030204" pitchFamily="34" charset="0"/>
              </a:rPr>
              <a:t>– referrals to help address the concerns, legal referrals for advice for both CP and FLC</a:t>
            </a:r>
          </a:p>
          <a:p>
            <a:r>
              <a:rPr lang="en-AU" sz="1800" dirty="0">
                <a:effectLst/>
                <a:latin typeface="Calibri" panose="020F0502020204030204" pitchFamily="34" charset="0"/>
                <a:ea typeface="Calibri" panose="020F0502020204030204" pitchFamily="34" charset="0"/>
              </a:rPr>
              <a:t> </a:t>
            </a:r>
          </a:p>
          <a:p>
            <a:r>
              <a:rPr lang="en-AU" sz="1800" b="1" dirty="0">
                <a:effectLst/>
                <a:latin typeface="Calibri" panose="020F0502020204030204" pitchFamily="34" charset="0"/>
                <a:ea typeface="Calibri" panose="020F0502020204030204" pitchFamily="34" charset="0"/>
              </a:rPr>
              <a:t>A dedicated commitment to working with people with lived experience</a:t>
            </a:r>
            <a:endParaRPr lang="en-AU" sz="1800" dirty="0">
              <a:effectLst/>
              <a:latin typeface="Calibri" panose="020F0502020204030204" pitchFamily="34" charset="0"/>
              <a:ea typeface="Calibri" panose="020F0502020204030204" pitchFamily="34" charset="0"/>
            </a:endParaRPr>
          </a:p>
          <a:p>
            <a:pPr marL="342900" indent="-342900">
              <a:buFont typeface="Calibri" panose="020F0502020204030204" pitchFamily="34" charset="0"/>
              <a:buChar char="-"/>
              <a:tabLst>
                <a:tab pos="457200" algn="l"/>
              </a:tabLst>
            </a:pPr>
            <a:r>
              <a:rPr lang="en-AU" sz="1800" dirty="0">
                <a:effectLst/>
                <a:latin typeface="Calibri"/>
                <a:ea typeface="Times New Roman" panose="02020603050405020304" pitchFamily="18" charset="0"/>
                <a:cs typeface="Calibri"/>
              </a:rPr>
              <a:t>Working with key partners, people with lived experience, reference group throughout development and implementation</a:t>
            </a:r>
            <a:r>
              <a:rPr lang="en-AU" sz="1800" dirty="0">
                <a:latin typeface="Calibri"/>
                <a:ea typeface="Times New Roman" panose="02020603050405020304" pitchFamily="18" charset="0"/>
                <a:cs typeface="Calibri"/>
              </a:rPr>
              <a:t> of IFAS. SEaS members help inform IFAS advocates practice and also have been involved in developing resources.</a:t>
            </a:r>
            <a:endParaRPr lang="en-AU" sz="1800" dirty="0">
              <a:effectLst/>
              <a:latin typeface="Times New Roman"/>
              <a:ea typeface="Calibri" panose="020F0502020204030204" pitchFamily="34" charset="0"/>
              <a:cs typeface="Times New Roman" panose="02020603050405020304" pitchFamily="18" charset="0"/>
            </a:endParaRPr>
          </a:p>
          <a:p>
            <a:pPr marL="342900" lvl="0" indent="-342900">
              <a:buFont typeface="Calibri" panose="020F0502020204030204" pitchFamily="34" charset="0"/>
              <a:buChar char="-"/>
              <a:tabLst>
                <a:tab pos="457200" algn="l"/>
              </a:tabLst>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Part-time lived experience consultant who informs IFAS practice.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a:ea typeface="Calibri" panose="020F0502020204030204" pitchFamily="34" charset="0"/>
                <a:cs typeface="Calibri"/>
              </a:rPr>
              <a:t>A</a:t>
            </a:r>
            <a:r>
              <a:rPr lang="en-AU" sz="1800" dirty="0">
                <a:effectLst/>
                <a:latin typeface="Calibri"/>
                <a:ea typeface="Calibri" panose="020F0502020204030204" pitchFamily="34" charset="0"/>
                <a:cs typeface="Calibri"/>
              </a:rPr>
              <a:t>n opportunity to learn and develop a comprehensive evidence-base</a:t>
            </a:r>
            <a:r>
              <a:rPr lang="en-AU" sz="1800" dirty="0">
                <a:latin typeface="Calibri"/>
                <a:ea typeface="Calibri" panose="020F0502020204030204" pitchFamily="34" charset="0"/>
                <a:cs typeface="Calibri"/>
              </a:rPr>
              <a:t>.</a:t>
            </a:r>
            <a:endParaRPr lang="en-AU" sz="1800" dirty="0">
              <a:effectLst/>
              <a:latin typeface="Calibri"/>
              <a:ea typeface="Calibri" panose="020F0502020204030204" pitchFamily="34" charset="0"/>
              <a:cs typeface="Calibri"/>
            </a:endParaRPr>
          </a:p>
          <a:p>
            <a:r>
              <a:rPr lang="en-AU" sz="1800" dirty="0">
                <a:effectLst/>
                <a:latin typeface="Calibri" panose="020F0502020204030204" pitchFamily="34" charset="0"/>
                <a:ea typeface="Calibri" panose="020F0502020204030204" pitchFamily="34" charset="0"/>
              </a:rPr>
              <a:t> </a:t>
            </a:r>
          </a:p>
          <a:p>
            <a:pPr>
              <a:defRPr/>
            </a:pPr>
            <a:endParaRPr lang="en-AU" altLang="en-US" dirty="0"/>
          </a:p>
        </p:txBody>
      </p:sp>
      <p:sp>
        <p:nvSpPr>
          <p:cNvPr id="10244" name="Slide Number Placeholder 3">
            <a:extLst>
              <a:ext uri="{FF2B5EF4-FFF2-40B4-BE49-F238E27FC236}">
                <a16:creationId xmlns:a16="http://schemas.microsoft.com/office/drawing/2014/main" id="{30C8D73D-40CE-4C55-8E5E-7C7B735290AE}"/>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D6CC88C-C58D-4251-9B3D-6BEBE73F22E4}" type="slidenum">
              <a:rPr lang="en-AU" altLang="en-US" smtClean="0"/>
              <a:pPr/>
              <a:t>3</a:t>
            </a:fld>
            <a:endParaRPr lang="en-AU"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AU" dirty="0">
                <a:latin typeface="Calibri"/>
                <a:ea typeface="ＭＳ Ｐゴシック"/>
                <a:cs typeface="Calibri"/>
              </a:rPr>
              <a:t>In pre birth space can help parents understand the reason for the unborn report and what the issues are. Encourage them to be proactive prior to baby's birth. FV IVO in place not understanding increased risk when baby born, refer to FV agency? Legal advice re applying for IVO and having baby on it. Doing screens if this is an issue to show clean prior to birth/pregnant, encourage to attend ante-natal appointments and why important. </a:t>
            </a:r>
            <a:r>
              <a:rPr lang="en-AU" b="1" dirty="0">
                <a:latin typeface="Calibri"/>
                <a:ea typeface="ＭＳ Ｐゴシック"/>
                <a:cs typeface="Calibri"/>
              </a:rPr>
              <a:t>If parent has a disability advocate to NDIS team or support with application to NDIS. Advocate for change of circumstances for increased funding  on basis of pregnancy, advocate for </a:t>
            </a:r>
            <a:r>
              <a:rPr lang="en-AU" b="1" dirty="0" err="1">
                <a:latin typeface="Calibri"/>
                <a:ea typeface="ＭＳ Ｐゴシック"/>
                <a:cs typeface="Calibri"/>
              </a:rPr>
              <a:t>paretning</a:t>
            </a:r>
            <a:r>
              <a:rPr lang="en-AU" b="1" dirty="0">
                <a:latin typeface="Calibri"/>
                <a:ea typeface="ＭＳ Ｐゴシック"/>
                <a:cs typeface="Calibri"/>
              </a:rPr>
              <a:t> education and increased support to be put in place prior to baby's arrival. Example where QEC recommended 24/7 supervision on discharge this level of support already available </a:t>
            </a:r>
            <a:r>
              <a:rPr lang="en-AU" b="1" dirty="0" err="1">
                <a:latin typeface="Calibri"/>
                <a:ea typeface="ＭＳ Ｐゴシック"/>
                <a:cs typeface="Calibri"/>
              </a:rPr>
              <a:t>thorugh</a:t>
            </a:r>
            <a:r>
              <a:rPr lang="en-AU" b="1" dirty="0">
                <a:latin typeface="Calibri"/>
                <a:ea typeface="ＭＳ Ｐゴシック"/>
                <a:cs typeface="Calibri"/>
              </a:rPr>
              <a:t> NDIS where there is not the family support is important. </a:t>
            </a:r>
            <a:endParaRPr lang="en-AU" dirty="0">
              <a:cs typeface="Calibri"/>
            </a:endParaRPr>
          </a:p>
        </p:txBody>
      </p:sp>
      <p:sp>
        <p:nvSpPr>
          <p:cNvPr id="4" name="Slide Number Placeholder 3"/>
          <p:cNvSpPr>
            <a:spLocks noGrp="1"/>
          </p:cNvSpPr>
          <p:nvPr>
            <p:ph type="sldNum" sz="quarter" idx="5"/>
          </p:nvPr>
        </p:nvSpPr>
        <p:spPr/>
        <p:txBody>
          <a:bodyPr/>
          <a:lstStyle/>
          <a:p>
            <a:pPr>
              <a:defRPr/>
            </a:pPr>
            <a:fld id="{ECA40547-E165-4F42-9B3D-CF2453C603BC}" type="slidenum">
              <a:rPr lang="en-AU" altLang="en-US" smtClean="0"/>
              <a:pPr>
                <a:defRPr/>
              </a:pPr>
              <a:t>4</a:t>
            </a:fld>
            <a:endParaRPr lang="en-AU" altLang="en-US"/>
          </a:p>
        </p:txBody>
      </p:sp>
    </p:spTree>
    <p:extLst>
      <p:ext uri="{BB962C8B-B14F-4D97-AF65-F5344CB8AC3E}">
        <p14:creationId xmlns:p14="http://schemas.microsoft.com/office/powerpoint/2010/main" val="821071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62FB32D-2679-4F75-97F8-BEC0CBC11D42}"/>
              </a:ext>
            </a:extLst>
          </p:cNvPr>
          <p:cNvSpPr>
            <a:spLocks noGrp="1" noRot="1" noChangeAspect="1" noChangeArrowheads="1" noTextEdit="1"/>
          </p:cNvSpPr>
          <p:nvPr>
            <p:ph type="sldImg"/>
          </p:nvPr>
        </p:nvSpPr>
        <p:spPr>
          <a:xfrm>
            <a:off x="381000" y="685800"/>
            <a:ext cx="6096000" cy="3429000"/>
          </a:xfrm>
          <a:ln/>
        </p:spPr>
      </p:sp>
      <p:sp>
        <p:nvSpPr>
          <p:cNvPr id="12291" name="Rectangle 3">
            <a:extLst>
              <a:ext uri="{FF2B5EF4-FFF2-40B4-BE49-F238E27FC236}">
                <a16:creationId xmlns:a16="http://schemas.microsoft.com/office/drawing/2014/main" id="{9AE2DB92-B755-49C9-8661-7F6DFA5FFC3B}"/>
              </a:ext>
            </a:extLst>
          </p:cNvPr>
          <p:cNvSpPr>
            <a:spLocks noGrp="1" noChangeArrowheads="1"/>
          </p:cNvSpPr>
          <p:nvPr>
            <p:ph type="body" idx="1"/>
          </p:nvPr>
        </p:nvSpPr>
        <p:spPr/>
        <p:txBody>
          <a:bodyPr/>
          <a:lstStyle/>
          <a:p>
            <a:pPr eaLnBrk="1" hangingPunct="1">
              <a:defRPr/>
            </a:pPr>
            <a:r>
              <a:rPr lang="en-AU" altLang="en-US"/>
              <a:t>KEY MESSAGE we will explain service to people calling us and provide services as per our criteria we don’t except services to assess this – refer families</a:t>
            </a:r>
          </a:p>
          <a:p>
            <a:pPr eaLnBrk="1" hangingPunct="1">
              <a:defRPr/>
            </a:pPr>
            <a:endParaRPr lang="en-AU" altLang="en-US"/>
          </a:p>
          <a:p>
            <a:pPr eaLnBrk="1" hangingPunct="1">
              <a:defRPr/>
            </a:pPr>
            <a:endParaRPr lang="en-AU"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AU"/>
              <a:t>Referring </a:t>
            </a:r>
          </a:p>
          <a:p>
            <a:endParaRPr lang="en-AU"/>
          </a:p>
          <a:p>
            <a:pPr marL="171450" indent="-171450">
              <a:buFontTx/>
              <a:buChar char="-"/>
            </a:pPr>
            <a:r>
              <a:rPr lang="en-AU"/>
              <a:t>Self referral</a:t>
            </a:r>
          </a:p>
          <a:p>
            <a:pPr marL="171450" indent="-171450">
              <a:buFontTx/>
              <a:buChar char="-"/>
            </a:pPr>
            <a:r>
              <a:rPr lang="en-AU"/>
              <a:t>You can refer client we need their name and contact details, that the client has agreed for you to leave their details – email or leave us a message on IFAS line</a:t>
            </a:r>
          </a:p>
          <a:p>
            <a:pPr marL="171450" indent="-171450">
              <a:buFontTx/>
              <a:buChar char="-"/>
            </a:pPr>
            <a:r>
              <a:rPr lang="en-AU"/>
              <a:t>Have a script if you are interested in us sending to you to assist you to introduce the service but some tips:</a:t>
            </a:r>
          </a:p>
          <a:p>
            <a:pPr marL="0" indent="0">
              <a:buFontTx/>
              <a:buNone/>
            </a:pPr>
            <a:endParaRPr lang="en-AU"/>
          </a:p>
          <a:p>
            <a:pPr marL="0" indent="0">
              <a:buFontTx/>
              <a:buNone/>
            </a:pPr>
            <a:r>
              <a:rPr lang="en-AU"/>
              <a:t>Confidential and free service</a:t>
            </a:r>
          </a:p>
          <a:p>
            <a:pPr marL="0" indent="0">
              <a:buFontTx/>
              <a:buNone/>
            </a:pPr>
            <a:r>
              <a:rPr lang="en-AU"/>
              <a:t>Independent of all other services including CP</a:t>
            </a:r>
          </a:p>
          <a:p>
            <a:pPr marL="0" indent="0">
              <a:buFontTx/>
              <a:buNone/>
            </a:pPr>
            <a:r>
              <a:rPr lang="en-AU"/>
              <a:t>There to support you and be guided by you as to what you need </a:t>
            </a:r>
          </a:p>
        </p:txBody>
      </p:sp>
      <p:sp>
        <p:nvSpPr>
          <p:cNvPr id="4" name="Slide Number Placeholder 3"/>
          <p:cNvSpPr>
            <a:spLocks noGrp="1"/>
          </p:cNvSpPr>
          <p:nvPr>
            <p:ph type="sldNum" sz="quarter" idx="5"/>
          </p:nvPr>
        </p:nvSpPr>
        <p:spPr/>
        <p:txBody>
          <a:bodyPr/>
          <a:lstStyle/>
          <a:p>
            <a:pPr>
              <a:defRPr/>
            </a:pPr>
            <a:fld id="{ECA40547-E165-4F42-9B3D-CF2453C603BC}" type="slidenum">
              <a:rPr lang="en-AU" altLang="en-US" smtClean="0"/>
              <a:pPr>
                <a:defRPr/>
              </a:pPr>
              <a:t>6</a:t>
            </a:fld>
            <a:endParaRPr lang="en-AU" altLang="en-US"/>
          </a:p>
        </p:txBody>
      </p:sp>
    </p:spTree>
    <p:extLst>
      <p:ext uri="{BB962C8B-B14F-4D97-AF65-F5344CB8AC3E}">
        <p14:creationId xmlns:p14="http://schemas.microsoft.com/office/powerpoint/2010/main" val="1506731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AAA9-48E8-A003-1257-22DD10A348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8EFA8246-142C-485B-6C42-8D2D469E1D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88F57CF-14CD-F7A7-BBA1-EF93CBF3B319}"/>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5" name="Footer Placeholder 4">
            <a:extLst>
              <a:ext uri="{FF2B5EF4-FFF2-40B4-BE49-F238E27FC236}">
                <a16:creationId xmlns:a16="http://schemas.microsoft.com/office/drawing/2014/main" id="{90067006-936F-8E60-D8BB-F4C5FFA6C91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31CA433-C6DC-B8D0-4DB9-876FEF934BB7}"/>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1820939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E69B6-45F5-565E-59B9-81AFE047D02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1393A32-40EF-4633-75AD-1C552ECBCA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5799B84-FAE8-6AEA-082F-2BBB42F503FE}"/>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5" name="Footer Placeholder 4">
            <a:extLst>
              <a:ext uri="{FF2B5EF4-FFF2-40B4-BE49-F238E27FC236}">
                <a16:creationId xmlns:a16="http://schemas.microsoft.com/office/drawing/2014/main" id="{E0CEF683-E158-5303-482A-3CC1D34BA41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102F8B9-F686-9393-6226-4FAB169FFE0E}"/>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340792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CC0F7F-D974-0AE8-04C0-880F11C444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827EECDF-E6F1-D7AF-BBD0-C72774663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8EF320E-9903-EFED-76FB-BAAAD65E93CB}"/>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5" name="Footer Placeholder 4">
            <a:extLst>
              <a:ext uri="{FF2B5EF4-FFF2-40B4-BE49-F238E27FC236}">
                <a16:creationId xmlns:a16="http://schemas.microsoft.com/office/drawing/2014/main" id="{57091C32-F2CA-E3C8-C730-EF36CECBBAF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378D6C4-5CBA-C689-BAD1-80C1A4CFCE19}"/>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4208276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4008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5678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943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4417" y="1"/>
            <a:ext cx="10972800" cy="836613"/>
          </a:xfrm>
        </p:spPr>
        <p:txBody>
          <a:bodyPr/>
          <a:lstStyle/>
          <a:p>
            <a:r>
              <a:rPr lang="en-US"/>
              <a:t>Click to edit Master title style</a:t>
            </a:r>
            <a:endParaRPr lang="en-AU"/>
          </a:p>
        </p:txBody>
      </p:sp>
      <p:sp>
        <p:nvSpPr>
          <p:cNvPr id="3" name="Content Placeholder 2"/>
          <p:cNvSpPr>
            <a:spLocks noGrp="1"/>
          </p:cNvSpPr>
          <p:nvPr>
            <p:ph idx="1"/>
          </p:nvPr>
        </p:nvSpPr>
        <p:spPr>
          <a:xfrm>
            <a:off x="622300" y="1524001"/>
            <a:ext cx="10972800" cy="4887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0848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84E4A-3F4C-659D-D39C-5A43714479E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D173A25-5394-4452-E995-86BE3BA5D2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DDA27FC-7C7D-9B2B-6233-187664A28B1A}"/>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5" name="Footer Placeholder 4">
            <a:extLst>
              <a:ext uri="{FF2B5EF4-FFF2-40B4-BE49-F238E27FC236}">
                <a16:creationId xmlns:a16="http://schemas.microsoft.com/office/drawing/2014/main" id="{CF854A6D-C579-DB22-ABED-29DC71B2252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A2D5A4-829B-9B19-C2AF-83832BBCE681}"/>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285480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D5E5-69B9-6107-7348-41FEEA081A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4E76CFB7-4381-7FBD-F171-11622D3716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E82B50-A2DC-38A1-91B2-E8B6A4AC70AF}"/>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5" name="Footer Placeholder 4">
            <a:extLst>
              <a:ext uri="{FF2B5EF4-FFF2-40B4-BE49-F238E27FC236}">
                <a16:creationId xmlns:a16="http://schemas.microsoft.com/office/drawing/2014/main" id="{55E4D715-5029-3B01-1DDC-2735232DB23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B40F83F-2717-B96F-FFC6-47F0CDFF1302}"/>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1623569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9CC35-ED24-98B9-ED6B-AC77B93AD1D6}"/>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CD806E0-AC95-A189-3E20-F5084C57DB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5F399BB9-3BF3-8BF0-7620-C495D5DC30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040BEA17-6E6A-D02C-AAE2-3566B2A5BB42}"/>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6" name="Footer Placeholder 5">
            <a:extLst>
              <a:ext uri="{FF2B5EF4-FFF2-40B4-BE49-F238E27FC236}">
                <a16:creationId xmlns:a16="http://schemas.microsoft.com/office/drawing/2014/main" id="{B8111C72-4B94-C6D7-9725-D645E3635B8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3E1CA99-75F3-60B0-6851-6FCB50F8E020}"/>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1071171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8E49E-9C74-3B21-EB1A-62B7D92EEEB5}"/>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6C30DFC-5C9E-A7F5-FE88-04535ED647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D9CE67-9318-3A98-91A2-5E54DA5361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5C51E04B-4FED-FE72-8729-B30D68D56A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D379EA-2DC8-9FC5-B1F1-CCE331BDFD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86D3DEB6-6321-DAB1-3F18-266FC5E7081D}"/>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8" name="Footer Placeholder 7">
            <a:extLst>
              <a:ext uri="{FF2B5EF4-FFF2-40B4-BE49-F238E27FC236}">
                <a16:creationId xmlns:a16="http://schemas.microsoft.com/office/drawing/2014/main" id="{720F59A0-5EB5-C2DA-B408-FC2C14C4C54B}"/>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8A983ADD-C839-8606-951E-6E18E328493E}"/>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86394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90552-DE41-E82D-C600-D42092BA3E3C}"/>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8965C29A-9A6D-03DA-8F50-7F32284465E1}"/>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4" name="Footer Placeholder 3">
            <a:extLst>
              <a:ext uri="{FF2B5EF4-FFF2-40B4-BE49-F238E27FC236}">
                <a16:creationId xmlns:a16="http://schemas.microsoft.com/office/drawing/2014/main" id="{D697C02D-0E17-1E7B-1F1F-7C2520A0768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3DDF228-7139-8E24-DA06-DFD34FF65477}"/>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2602045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565D7A-AE9B-CBE1-1CF8-AE47837ADA1E}"/>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3" name="Footer Placeholder 2">
            <a:extLst>
              <a:ext uri="{FF2B5EF4-FFF2-40B4-BE49-F238E27FC236}">
                <a16:creationId xmlns:a16="http://schemas.microsoft.com/office/drawing/2014/main" id="{9E50AC5A-3530-F6A1-1FD9-E94FC6A98F48}"/>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76D2F26-30A0-DCC3-09C9-2D8FDAF33497}"/>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4249060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42E9A-FA74-9AD6-1EB0-818FB98246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4AB5B260-0A21-5926-A708-B660618082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4E30126-B719-6F2E-D05E-9294F187DF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8CDF8C-CF59-19D1-E692-DB90DA59307B}"/>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6" name="Footer Placeholder 5">
            <a:extLst>
              <a:ext uri="{FF2B5EF4-FFF2-40B4-BE49-F238E27FC236}">
                <a16:creationId xmlns:a16="http://schemas.microsoft.com/office/drawing/2014/main" id="{567FB91F-3E63-A207-65D4-07300440F3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687B5CD-6E18-5F33-C68D-786C853516CF}"/>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182843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9DAFA-B241-B939-0F64-DB7358507E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8D58AAA5-B7A8-CF60-BB5E-C6A3BD78FD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5551188D-5A9A-1B37-0679-D419EFCE9A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4FC75D-B360-BA32-BC45-67A09F17923D}"/>
              </a:ext>
            </a:extLst>
          </p:cNvPr>
          <p:cNvSpPr>
            <a:spLocks noGrp="1"/>
          </p:cNvSpPr>
          <p:nvPr>
            <p:ph type="dt" sz="half" idx="10"/>
          </p:nvPr>
        </p:nvSpPr>
        <p:spPr/>
        <p:txBody>
          <a:bodyPr/>
          <a:lstStyle/>
          <a:p>
            <a:fld id="{0926A087-2AA0-4444-9916-9C17A455D2DC}" type="datetimeFigureOut">
              <a:rPr lang="en-AU" smtClean="0"/>
              <a:t>24/04/2024</a:t>
            </a:fld>
            <a:endParaRPr lang="en-AU"/>
          </a:p>
        </p:txBody>
      </p:sp>
      <p:sp>
        <p:nvSpPr>
          <p:cNvPr id="6" name="Footer Placeholder 5">
            <a:extLst>
              <a:ext uri="{FF2B5EF4-FFF2-40B4-BE49-F238E27FC236}">
                <a16:creationId xmlns:a16="http://schemas.microsoft.com/office/drawing/2014/main" id="{2AEEF888-1F7D-8AB6-8342-1D3ED2E9F63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3E08E04-F4E7-7A9E-3216-2B6BC7EC6F9B}"/>
              </a:ext>
            </a:extLst>
          </p:cNvPr>
          <p:cNvSpPr>
            <a:spLocks noGrp="1"/>
          </p:cNvSpPr>
          <p:nvPr>
            <p:ph type="sldNum" sz="quarter" idx="12"/>
          </p:nvPr>
        </p:nvSpPr>
        <p:spPr/>
        <p:txBody>
          <a:bodyPr/>
          <a:lstStyle/>
          <a:p>
            <a:fld id="{8DE86AEC-2838-46C0-B712-7E84765F9676}" type="slidenum">
              <a:rPr lang="en-AU" smtClean="0"/>
              <a:t>‹#›</a:t>
            </a:fld>
            <a:endParaRPr lang="en-AU"/>
          </a:p>
        </p:txBody>
      </p:sp>
    </p:spTree>
    <p:extLst>
      <p:ext uri="{BB962C8B-B14F-4D97-AF65-F5344CB8AC3E}">
        <p14:creationId xmlns:p14="http://schemas.microsoft.com/office/powerpoint/2010/main" val="3452613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9E96A-91E8-EA1D-E5FC-ED630D6338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6FBF9BD-1BD0-78D3-2471-199C1CB7CD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A29DCF7-8A12-1DA4-7B60-4C62A21716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926A087-2AA0-4444-9916-9C17A455D2DC}" type="datetimeFigureOut">
              <a:rPr lang="en-AU" smtClean="0"/>
              <a:t>24/04/2024</a:t>
            </a:fld>
            <a:endParaRPr lang="en-AU"/>
          </a:p>
        </p:txBody>
      </p:sp>
      <p:sp>
        <p:nvSpPr>
          <p:cNvPr id="5" name="Footer Placeholder 4">
            <a:extLst>
              <a:ext uri="{FF2B5EF4-FFF2-40B4-BE49-F238E27FC236}">
                <a16:creationId xmlns:a16="http://schemas.microsoft.com/office/drawing/2014/main" id="{FF8F17EE-7026-55B0-6103-C5E609D957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E7042F5A-4DB9-EFE0-64B0-136D8FFF2F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E86AEC-2838-46C0-B712-7E84765F9676}" type="slidenum">
              <a:rPr lang="en-AU" smtClean="0"/>
              <a:t>‹#›</a:t>
            </a:fld>
            <a:endParaRPr lang="en-AU"/>
          </a:p>
        </p:txBody>
      </p:sp>
      <p:sp>
        <p:nvSpPr>
          <p:cNvPr id="8" name="TextBox 7">
            <a:extLst>
              <a:ext uri="{FF2B5EF4-FFF2-40B4-BE49-F238E27FC236}">
                <a16:creationId xmlns:a16="http://schemas.microsoft.com/office/drawing/2014/main" id="{7DFF7761-9BB4-ABEA-9E8F-2821B4FA0A84}"/>
              </a:ext>
            </a:extLst>
          </p:cNvPr>
          <p:cNvSpPr txBox="1"/>
          <p:nvPr userDrawn="1">
            <p:extLst>
              <p:ext uri="{1162E1C5-73C7-4A58-AE30-91384D911F3F}">
                <p184:classification xmlns:p184="http://schemas.microsoft.com/office/powerpoint/2018/4/main" val="hdr"/>
              </p:ext>
            </p:extLst>
          </p:nvPr>
        </p:nvSpPr>
        <p:spPr>
          <a:xfrm>
            <a:off x="5844350" y="63500"/>
            <a:ext cx="534987"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841972215"/>
      </p:ext>
    </p:extLst>
  </p:cSld>
  <p:clrMap bg1="lt1" tx1="dk1" bg2="lt2" tx2="dk2" accent1="accent1" accent2="accent2" accent3="accent3" accent4="accent4" accent5="accent5" accent6="accent6" hlink="hlink" folHlink="folHlink"/>
  <p:sldLayoutIdLst>
    <p:sldLayoutId id="2147483664" r:id="rId1"/>
    <p:sldLayoutId id="2147483663" r:id="rId2"/>
    <p:sldLayoutId id="2147483662"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descr="Slide master background">
            <a:extLst>
              <a:ext uri="{FF2B5EF4-FFF2-40B4-BE49-F238E27FC236}">
                <a16:creationId xmlns:a16="http://schemas.microsoft.com/office/drawing/2014/main" id="{526318A3-C297-4002-BFF0-6596AF47E2DE}"/>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gray">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13">
            <a:extLst>
              <a:ext uri="{FF2B5EF4-FFF2-40B4-BE49-F238E27FC236}">
                <a16:creationId xmlns:a16="http://schemas.microsoft.com/office/drawing/2014/main" id="{1938260F-B7E8-40AD-9E78-385B8A69A3B7}"/>
              </a:ext>
            </a:extLst>
          </p:cNvPr>
          <p:cNvSpPr>
            <a:spLocks noGrp="1" noChangeArrowheads="1"/>
          </p:cNvSpPr>
          <p:nvPr>
            <p:ph type="title"/>
          </p:nvPr>
        </p:nvSpPr>
        <p:spPr bwMode="gray">
          <a:xfrm>
            <a:off x="624417" y="1"/>
            <a:ext cx="109728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This is a title the size for a title is 24 pt Arial</a:t>
            </a:r>
            <a:endParaRPr lang="en-AU" altLang="en-US"/>
          </a:p>
        </p:txBody>
      </p:sp>
      <p:sp>
        <p:nvSpPr>
          <p:cNvPr id="1028" name="Rectangle 14">
            <a:extLst>
              <a:ext uri="{FF2B5EF4-FFF2-40B4-BE49-F238E27FC236}">
                <a16:creationId xmlns:a16="http://schemas.microsoft.com/office/drawing/2014/main" id="{6F449E01-C238-4026-85E4-58684659ED4C}"/>
              </a:ext>
            </a:extLst>
          </p:cNvPr>
          <p:cNvSpPr>
            <a:spLocks noGrp="1" noChangeArrowheads="1"/>
          </p:cNvSpPr>
          <p:nvPr>
            <p:ph type="body" idx="1"/>
          </p:nvPr>
        </p:nvSpPr>
        <p:spPr bwMode="gray">
          <a:xfrm>
            <a:off x="622300" y="1524001"/>
            <a:ext cx="10972800" cy="488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bodyPr>
          <a:lstStyle/>
          <a:p>
            <a:pPr lvl="0"/>
            <a:r>
              <a:rPr lang="en-US" altLang="en-US"/>
              <a:t>this is a bullet point t</a:t>
            </a:r>
            <a:r>
              <a:rPr lang="en-AU" altLang="en-US"/>
              <a:t>he size for a bullet point is 22pt</a:t>
            </a:r>
          </a:p>
        </p:txBody>
      </p:sp>
      <p:sp>
        <p:nvSpPr>
          <p:cNvPr id="3" name="TextBox 2">
            <a:extLst>
              <a:ext uri="{FF2B5EF4-FFF2-40B4-BE49-F238E27FC236}">
                <a16:creationId xmlns:a16="http://schemas.microsoft.com/office/drawing/2014/main" id="{60260C5E-1F18-5919-8C7B-06D2DD02AB51}"/>
              </a:ext>
            </a:extLst>
          </p:cNvPr>
          <p:cNvSpPr txBox="1"/>
          <p:nvPr userDrawn="1">
            <p:extLst>
              <p:ext uri="{1162E1C5-73C7-4A58-AE30-91384D911F3F}">
                <p184:classification xmlns:p184="http://schemas.microsoft.com/office/powerpoint/2018/4/main" val="hdr"/>
              </p:ext>
            </p:extLst>
          </p:nvPr>
        </p:nvSpPr>
        <p:spPr>
          <a:xfrm>
            <a:off x="5844350" y="63500"/>
            <a:ext cx="534987"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rtl="0" eaLnBrk="0" fontAlgn="base" hangingPunct="0">
        <a:spcBef>
          <a:spcPct val="0"/>
        </a:spcBef>
        <a:spcAft>
          <a:spcPct val="0"/>
        </a:spcAft>
        <a:defRPr sz="2400">
          <a:solidFill>
            <a:schemeClr val="bg1"/>
          </a:solidFill>
          <a:latin typeface="+mj-lt"/>
          <a:ea typeface="+mj-ea"/>
          <a:cs typeface="ＭＳ Ｐゴシック" charset="0"/>
        </a:defRPr>
      </a:lvl1pPr>
      <a:lvl2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2pPr>
      <a:lvl3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3pPr>
      <a:lvl4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4pPr>
      <a:lvl5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180975" indent="-180975" algn="l" rtl="0" eaLnBrk="0" fontAlgn="base" hangingPunct="0">
        <a:spcBef>
          <a:spcPct val="20000"/>
        </a:spcBef>
        <a:spcAft>
          <a:spcPct val="0"/>
        </a:spcAft>
        <a:buChar char="•"/>
        <a:defRPr sz="2200">
          <a:solidFill>
            <a:schemeClr val="tx1"/>
          </a:solidFill>
          <a:latin typeface="+mn-lt"/>
          <a:ea typeface="+mn-ea"/>
          <a:cs typeface="ＭＳ Ｐゴシック" charset="0"/>
        </a:defRPr>
      </a:lvl1pPr>
      <a:lvl2pPr marL="827088" indent="-285750" algn="l" rtl="0" eaLnBrk="0" fontAlgn="base" hangingPunct="0">
        <a:spcBef>
          <a:spcPct val="20000"/>
        </a:spcBef>
        <a:spcAft>
          <a:spcPct val="0"/>
        </a:spcAft>
        <a:buChar char="–"/>
        <a:defRPr sz="2800">
          <a:solidFill>
            <a:schemeClr val="tx1"/>
          </a:solidFill>
          <a:latin typeface="+mn-lt"/>
          <a:ea typeface="+mn-ea"/>
        </a:defRPr>
      </a:lvl2pPr>
      <a:lvl3pPr marL="1235075" indent="-228600" algn="l" rtl="0" eaLnBrk="0" fontAlgn="base" hangingPunct="0">
        <a:spcBef>
          <a:spcPct val="20000"/>
        </a:spcBef>
        <a:spcAft>
          <a:spcPct val="0"/>
        </a:spcAft>
        <a:buChar char="•"/>
        <a:defRPr sz="2400">
          <a:solidFill>
            <a:schemeClr val="tx1"/>
          </a:solidFill>
          <a:latin typeface="+mn-lt"/>
          <a:ea typeface="+mn-ea"/>
        </a:defRPr>
      </a:lvl3pPr>
      <a:lvl4pPr marL="1643063"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hyperlink" Target="mailto:ifascontact@vla.vic.gov.au"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hyperlink" Target="http://www.legalaid.vic.gov.au/IF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descr="Introduction and title slide">
            <a:extLst>
              <a:ext uri="{FF2B5EF4-FFF2-40B4-BE49-F238E27FC236}">
                <a16:creationId xmlns:a16="http://schemas.microsoft.com/office/drawing/2014/main" id="{FD06581B-AB1B-4D15-AEAC-6538BE574B3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79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a:extLst>
              <a:ext uri="{FF2B5EF4-FFF2-40B4-BE49-F238E27FC236}">
                <a16:creationId xmlns:a16="http://schemas.microsoft.com/office/drawing/2014/main" id="{4DEC82C1-1187-4E58-B7F4-D8162006166B}"/>
              </a:ext>
            </a:extLst>
          </p:cNvPr>
          <p:cNvSpPr>
            <a:spLocks noChangeArrowheads="1"/>
          </p:cNvSpPr>
          <p:nvPr/>
        </p:nvSpPr>
        <p:spPr bwMode="auto">
          <a:xfrm>
            <a:off x="3233738" y="4221163"/>
            <a:ext cx="6462712"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spAutoFit/>
          </a:bodyPr>
          <a:lstStyle>
            <a:lvl1pPr>
              <a:spcBef>
                <a:spcPct val="20000"/>
              </a:spcBef>
              <a:buChar char="•"/>
              <a:defRPr sz="2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235075"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43063"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nSpc>
                <a:spcPts val="2600"/>
              </a:lnSpc>
              <a:spcBef>
                <a:spcPct val="0"/>
              </a:spcBef>
              <a:spcAft>
                <a:spcPts val="2800"/>
              </a:spcAft>
              <a:buNone/>
            </a:pPr>
            <a:r>
              <a:rPr lang="en-US" altLang="en-US" sz="2400" dirty="0">
                <a:latin typeface="Arial"/>
                <a:cs typeface="Arial"/>
              </a:rPr>
              <a:t>Independent Family Advocacy and Support</a:t>
            </a:r>
          </a:p>
          <a:p>
            <a:pPr>
              <a:lnSpc>
                <a:spcPts val="2200"/>
              </a:lnSpc>
              <a:spcBef>
                <a:spcPct val="0"/>
              </a:spcBef>
              <a:spcAft>
                <a:spcPts val="600"/>
              </a:spcAft>
              <a:buNone/>
            </a:pPr>
            <a:endParaRPr lang="en-US" altLang="en-US" sz="2000" dirty="0">
              <a:latin typeface="Arial"/>
              <a:cs typeface="Arial"/>
            </a:endParaRPr>
          </a:p>
          <a:p>
            <a:pPr>
              <a:lnSpc>
                <a:spcPts val="2200"/>
              </a:lnSpc>
              <a:spcBef>
                <a:spcPct val="0"/>
              </a:spcBef>
              <a:spcAft>
                <a:spcPts val="600"/>
              </a:spcAft>
              <a:buNone/>
            </a:pPr>
            <a:endParaRPr lang="en-AU" altLang="en-US" sz="2000" dirty="0"/>
          </a:p>
        </p:txBody>
      </p:sp>
      <p:pic>
        <p:nvPicPr>
          <p:cNvPr id="3076" name="Picture 1">
            <a:extLst>
              <a:ext uri="{FF2B5EF4-FFF2-40B4-BE49-F238E27FC236}">
                <a16:creationId xmlns:a16="http://schemas.microsoft.com/office/drawing/2014/main" id="{09109F03-DFBC-4403-AD0B-CCFD107C0E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4200" y="2060576"/>
            <a:ext cx="4191000"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70D88BB-08D1-4BC9-986C-5E42C4C3C1C6}"/>
              </a:ext>
            </a:extLst>
          </p:cNvPr>
          <p:cNvSpPr>
            <a:spLocks noGrp="1" noChangeArrowheads="1"/>
          </p:cNvSpPr>
          <p:nvPr>
            <p:ph type="title"/>
          </p:nvPr>
        </p:nvSpPr>
        <p:spPr/>
        <p:txBody>
          <a:bodyPr/>
          <a:lstStyle/>
          <a:p>
            <a:r>
              <a:rPr lang="en-AU" altLang="en-US"/>
              <a:t>IFAS overview</a:t>
            </a:r>
          </a:p>
        </p:txBody>
      </p:sp>
      <p:sp>
        <p:nvSpPr>
          <p:cNvPr id="9219" name="Text Box 5">
            <a:extLst>
              <a:ext uri="{FF2B5EF4-FFF2-40B4-BE49-F238E27FC236}">
                <a16:creationId xmlns:a16="http://schemas.microsoft.com/office/drawing/2014/main" id="{D3FCB202-23B6-4CC9-92D1-AB76F7E5E4EC}"/>
              </a:ext>
            </a:extLst>
          </p:cNvPr>
          <p:cNvSpPr>
            <a:spLocks noGrp="1" noChangeArrowheads="1"/>
          </p:cNvSpPr>
          <p:nvPr>
            <p:ph type="body" idx="1"/>
          </p:nvPr>
        </p:nvSpPr>
        <p:spPr bwMode="auto">
          <a:xfrm>
            <a:off x="1992313" y="1556793"/>
            <a:ext cx="8218487" cy="5073351"/>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wrap="square"/>
          <a:lstStyle/>
          <a:p>
            <a:pPr>
              <a:defRPr/>
            </a:pPr>
            <a:r>
              <a:rPr lang="en-AU" altLang="en-US" sz="2400" dirty="0"/>
              <a:t>Provides non-legal advocacy and support to parents/primary carers in the early stages of child protection involvement.</a:t>
            </a:r>
          </a:p>
          <a:p>
            <a:pPr marL="0" indent="0">
              <a:buNone/>
              <a:defRPr/>
            </a:pPr>
            <a:endParaRPr lang="en-AU" altLang="en-US" sz="2800" dirty="0"/>
          </a:p>
          <a:p>
            <a:pPr>
              <a:defRPr/>
            </a:pPr>
            <a:r>
              <a:rPr lang="en-AU" altLang="en-US" sz="2400" dirty="0"/>
              <a:t>Working with families in the following DFFH offices:</a:t>
            </a:r>
          </a:p>
          <a:p>
            <a:pPr marL="0" lvl="0" indent="0" algn="just">
              <a:lnSpc>
                <a:spcPts val="1200"/>
              </a:lnSpc>
              <a:spcBef>
                <a:spcPts val="1200"/>
              </a:spcBef>
              <a:spcAft>
                <a:spcPts val="1200"/>
              </a:spcAft>
              <a:buNone/>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Preston (</a:t>
            </a:r>
            <a:r>
              <a:rPr lang="en-US" sz="1800" dirty="0">
                <a:latin typeface="Arial" panose="020B0604020202020204" pitchFamily="34" charset="0"/>
                <a:ea typeface="Times New Roman" panose="02020603050405020304" pitchFamily="18" charset="0"/>
                <a:cs typeface="Times New Roman" panose="02020603050405020304" pitchFamily="18" charset="0"/>
              </a:rPr>
              <a:t>Hume/Merri-</a:t>
            </a:r>
            <a:r>
              <a:rPr lang="en-US" sz="1800" dirty="0" err="1">
                <a:latin typeface="Arial" panose="020B0604020202020204" pitchFamily="34" charset="0"/>
                <a:ea typeface="Times New Roman" panose="02020603050405020304" pitchFamily="18" charset="0"/>
                <a:cs typeface="Times New Roman" panose="02020603050405020304" pitchFamily="18" charset="0"/>
              </a:rPr>
              <a:t>bek</a:t>
            </a:r>
            <a:r>
              <a:rPr lang="en-US" sz="1800" dirty="0">
                <a:latin typeface="Arial" panose="020B0604020202020204" pitchFamily="34" charset="0"/>
                <a:ea typeface="Times New Roman" panose="02020603050405020304" pitchFamily="18" charset="0"/>
                <a:cs typeface="Times New Roman" panose="02020603050405020304" pitchFamily="18" charset="0"/>
              </a:rPr>
              <a:t>, NEMA), Bendigo, Ballarat and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Dandenong. </a:t>
            </a:r>
            <a:endParaRPr lang="en-AU" sz="1800" dirty="0">
              <a:effectLst/>
              <a:latin typeface="Arial" panose="020B0604020202020204" pitchFamily="34" charset="0"/>
              <a:ea typeface="Times New Roman" panose="02020603050405020304" pitchFamily="18" charset="0"/>
              <a:cs typeface="Times New Roman" panose="02020603050405020304" pitchFamily="18" charset="0"/>
            </a:endParaRPr>
          </a:p>
          <a:p>
            <a:pPr>
              <a:defRPr/>
            </a:pPr>
            <a:r>
              <a:rPr lang="en-AU" altLang="en-US" sz="2400" dirty="0"/>
              <a:t>Focuses on Aboriginal and Torres Strait Islander families, parent  with an intellectual disability and people from CALD communities.</a:t>
            </a:r>
          </a:p>
          <a:p>
            <a:pPr>
              <a:defRPr/>
            </a:pPr>
            <a:endParaRPr lang="en-AU" altLang="en-US" sz="2800" dirty="0"/>
          </a:p>
          <a:p>
            <a:pPr>
              <a:defRPr/>
            </a:pPr>
            <a:endParaRPr lang="en-AU" altLang="en-US" sz="2800" dirty="0"/>
          </a:p>
          <a:p>
            <a:pPr>
              <a:defRPr/>
            </a:pPr>
            <a:endParaRPr lang="en-AU" altLang="en-US" sz="2800" dirty="0"/>
          </a:p>
        </p:txBody>
      </p:sp>
    </p:spTree>
    <p:extLst>
      <p:ext uri="{BB962C8B-B14F-4D97-AF65-F5344CB8AC3E}">
        <p14:creationId xmlns:p14="http://schemas.microsoft.com/office/powerpoint/2010/main" val="195929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4ADE6C48-E7A0-48D1-9F9E-7FEC8E924148}"/>
              </a:ext>
            </a:extLst>
          </p:cNvPr>
          <p:cNvSpPr txBox="1">
            <a:spLocks noChangeArrowheads="1"/>
          </p:cNvSpPr>
          <p:nvPr/>
        </p:nvSpPr>
        <p:spPr bwMode="gray">
          <a:xfrm>
            <a:off x="1990725" y="1"/>
            <a:ext cx="82296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l" rtl="0" eaLnBrk="0" fontAlgn="base" hangingPunct="0">
              <a:spcBef>
                <a:spcPct val="0"/>
              </a:spcBef>
              <a:spcAft>
                <a:spcPct val="0"/>
              </a:spcAft>
              <a:defRPr sz="2400">
                <a:solidFill>
                  <a:schemeClr val="bg1"/>
                </a:solidFill>
                <a:latin typeface="+mj-lt"/>
                <a:ea typeface="+mj-ea"/>
                <a:cs typeface="ＭＳ Ｐゴシック" charset="0"/>
              </a:defRPr>
            </a:lvl1pPr>
            <a:lvl2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2pPr>
            <a:lvl3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3pPr>
            <a:lvl4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4pPr>
            <a:lvl5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a:lstStyle>
          <a:p>
            <a:pPr>
              <a:defRPr/>
            </a:pPr>
            <a:r>
              <a:rPr lang="en-US" altLang="en-US" sz="2400" kern="0"/>
              <a:t>Independent Family Advocacy and Support: What It Is</a:t>
            </a:r>
            <a:endParaRPr lang="en-AU" altLang="en-US" sz="2400" kern="0"/>
          </a:p>
        </p:txBody>
      </p:sp>
      <p:sp>
        <p:nvSpPr>
          <p:cNvPr id="3" name="TextBox 2">
            <a:extLst>
              <a:ext uri="{FF2B5EF4-FFF2-40B4-BE49-F238E27FC236}">
                <a16:creationId xmlns:a16="http://schemas.microsoft.com/office/drawing/2014/main" id="{1AB6A618-E736-4608-9B77-AED090A73CC4}"/>
              </a:ext>
            </a:extLst>
          </p:cNvPr>
          <p:cNvSpPr txBox="1"/>
          <p:nvPr/>
        </p:nvSpPr>
        <p:spPr>
          <a:xfrm>
            <a:off x="1990725" y="1556793"/>
            <a:ext cx="8301038" cy="5186035"/>
          </a:xfrm>
          <a:prstGeom prst="rect">
            <a:avLst/>
          </a:prstGeom>
          <a:noFill/>
        </p:spPr>
        <p:txBody>
          <a:bodyPr wrap="square">
            <a:spAutoFit/>
          </a:bodyPr>
          <a:lstStyle/>
          <a:p>
            <a:pPr marL="342900" indent="-342900">
              <a:buFont typeface="Arial" panose="020B0604020202020204" pitchFamily="34" charset="0"/>
              <a:buChar char="•"/>
            </a:pPr>
            <a:r>
              <a:rPr lang="en-US" sz="2400" dirty="0"/>
              <a:t>Representational Advocacy – instructions from clients​</a:t>
            </a:r>
          </a:p>
          <a:p>
            <a:endParaRPr lang="en-US" sz="2400" dirty="0"/>
          </a:p>
          <a:p>
            <a:pPr marL="342900" indent="-342900">
              <a:buFont typeface="Arial" panose="020B0604020202020204" pitchFamily="34" charset="0"/>
              <a:buChar char="•"/>
            </a:pPr>
            <a:r>
              <a:rPr lang="en-US" sz="2400" dirty="0"/>
              <a:t>Supporting Self-Advocacy​</a:t>
            </a:r>
          </a:p>
          <a:p>
            <a:endParaRPr lang="en-US" sz="2400" dirty="0"/>
          </a:p>
          <a:p>
            <a:pPr marL="342900" indent="-342900">
              <a:buFont typeface="Arial" panose="020B0604020202020204" pitchFamily="34" charset="0"/>
              <a:buChar char="•"/>
            </a:pPr>
            <a:r>
              <a:rPr lang="en-US" sz="2400" dirty="0"/>
              <a:t>Information on rights, responsibilities and system</a:t>
            </a:r>
          </a:p>
          <a:p>
            <a:endParaRPr lang="en-US" sz="2400" dirty="0"/>
          </a:p>
          <a:p>
            <a:pPr marL="342900" indent="-342900">
              <a:buFont typeface="Arial" panose="020B0604020202020204" pitchFamily="34" charset="0"/>
              <a:buChar char="•"/>
            </a:pPr>
            <a:r>
              <a:rPr lang="en-US" sz="2400" dirty="0"/>
              <a:t>Support to make decisions that are in the best interests of their children/families</a:t>
            </a:r>
          </a:p>
          <a:p>
            <a:r>
              <a:rPr lang="en-US" sz="2400" dirty="0"/>
              <a:t>​</a:t>
            </a:r>
          </a:p>
          <a:p>
            <a:pPr marL="342900" indent="-342900">
              <a:buFont typeface="Arial" panose="020B0604020202020204" pitchFamily="34" charset="0"/>
              <a:buChar char="•"/>
            </a:pPr>
            <a:r>
              <a:rPr lang="en-US" sz="2400" dirty="0"/>
              <a:t>Referrals </a:t>
            </a:r>
          </a:p>
          <a:p>
            <a:r>
              <a:rPr lang="en-US" sz="2400" dirty="0"/>
              <a:t>​</a:t>
            </a:r>
          </a:p>
          <a:p>
            <a:pPr marL="342900" indent="-342900">
              <a:spcAft>
                <a:spcPts val="600"/>
              </a:spcAft>
              <a:buFont typeface="Arial" panose="020B0604020202020204" pitchFamily="34" charset="0"/>
              <a:buChar char="•"/>
              <a:defRPr/>
            </a:pPr>
            <a:r>
              <a:rPr lang="en-US" sz="2200" dirty="0"/>
              <a:t>SEaS (Shared Experience and Support) is a lived experience advisory group that works with IFAS</a:t>
            </a:r>
          </a:p>
          <a:p>
            <a:pPr>
              <a:defRPr/>
            </a:pPr>
            <a:endParaRPr lang="en-AU" dirty="0"/>
          </a:p>
        </p:txBody>
      </p:sp>
    </p:spTree>
    <p:extLst>
      <p:ext uri="{BB962C8B-B14F-4D97-AF65-F5344CB8AC3E}">
        <p14:creationId xmlns:p14="http://schemas.microsoft.com/office/powerpoint/2010/main" val="3916784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EF35F-12A2-403A-8698-26D6888CF9F0}"/>
              </a:ext>
            </a:extLst>
          </p:cNvPr>
          <p:cNvSpPr>
            <a:spLocks noGrp="1"/>
          </p:cNvSpPr>
          <p:nvPr>
            <p:ph type="title"/>
          </p:nvPr>
        </p:nvSpPr>
        <p:spPr/>
        <p:txBody>
          <a:bodyPr/>
          <a:lstStyle/>
          <a:p>
            <a:r>
              <a:rPr lang="en-AU"/>
              <a:t>What we do</a:t>
            </a:r>
          </a:p>
        </p:txBody>
      </p:sp>
      <p:sp>
        <p:nvSpPr>
          <p:cNvPr id="3" name="Content Placeholder 2">
            <a:extLst>
              <a:ext uri="{FF2B5EF4-FFF2-40B4-BE49-F238E27FC236}">
                <a16:creationId xmlns:a16="http://schemas.microsoft.com/office/drawing/2014/main" id="{104308F9-FE92-407A-9B03-0AE01F0A695F}"/>
              </a:ext>
            </a:extLst>
          </p:cNvPr>
          <p:cNvSpPr>
            <a:spLocks noGrp="1"/>
          </p:cNvSpPr>
          <p:nvPr>
            <p:ph idx="1"/>
          </p:nvPr>
        </p:nvSpPr>
        <p:spPr>
          <a:xfrm>
            <a:off x="1631505" y="1340769"/>
            <a:ext cx="8588821" cy="5071145"/>
          </a:xfrm>
        </p:spPr>
        <p:txBody>
          <a:bodyPr/>
          <a:lstStyle/>
          <a:p>
            <a:r>
              <a:rPr lang="en-AU" sz="2000" dirty="0"/>
              <a:t>Advocates represent the parents or carer’s views and preference and</a:t>
            </a:r>
          </a:p>
          <a:p>
            <a:pPr marL="0" indent="0">
              <a:buNone/>
            </a:pPr>
            <a:r>
              <a:rPr lang="en-AU" sz="2000" dirty="0"/>
              <a:t>   assist with navigating and engaging with services including</a:t>
            </a:r>
          </a:p>
          <a:p>
            <a:pPr marL="0" indent="0">
              <a:buNone/>
            </a:pPr>
            <a:r>
              <a:rPr lang="en-AU" sz="2000" dirty="0"/>
              <a:t>   Child Protection Practitioners. </a:t>
            </a:r>
          </a:p>
          <a:p>
            <a:endParaRPr lang="en-AU" sz="2000" dirty="0"/>
          </a:p>
          <a:p>
            <a:r>
              <a:rPr lang="en-AU" sz="2000" dirty="0"/>
              <a:t>They do not undertake assessments or provide their opinions. </a:t>
            </a:r>
          </a:p>
          <a:p>
            <a:endParaRPr lang="en-AU" sz="2000" dirty="0"/>
          </a:p>
          <a:p>
            <a:r>
              <a:rPr lang="en-AU" sz="2000" dirty="0"/>
              <a:t>The advocacy model supports people to speak up for themselves</a:t>
            </a:r>
          </a:p>
          <a:p>
            <a:pPr marL="0" indent="0">
              <a:buNone/>
            </a:pPr>
            <a:r>
              <a:rPr lang="en-AU" sz="2000" dirty="0"/>
              <a:t>   and their families, have someone ‘walk alongside’ them, clarify their views</a:t>
            </a:r>
          </a:p>
          <a:p>
            <a:pPr marL="0" indent="0">
              <a:buNone/>
            </a:pPr>
            <a:r>
              <a:rPr lang="en-AU" sz="2000" dirty="0"/>
              <a:t>   and concerns and foster improved understanding of their situation</a:t>
            </a:r>
          </a:p>
          <a:p>
            <a:pPr marL="0" indent="0">
              <a:buNone/>
            </a:pPr>
            <a:r>
              <a:rPr lang="en-AU" sz="2000" dirty="0"/>
              <a:t>   and the Child Protection system. </a:t>
            </a:r>
          </a:p>
          <a:p>
            <a:endParaRPr lang="en-AU" sz="2000" dirty="0"/>
          </a:p>
          <a:p>
            <a:r>
              <a:rPr lang="en-AU" sz="2000" dirty="0"/>
              <a:t>Advocates will not share information without the consent of clients,</a:t>
            </a:r>
          </a:p>
          <a:p>
            <a:pPr marL="0" indent="0">
              <a:buNone/>
            </a:pPr>
            <a:r>
              <a:rPr lang="en-AU" sz="2000" dirty="0"/>
              <a:t>   and any information shared with an advocate will have to be shared</a:t>
            </a:r>
          </a:p>
          <a:p>
            <a:pPr marL="0" indent="0">
              <a:buNone/>
            </a:pPr>
            <a:r>
              <a:rPr lang="en-AU" sz="2000" dirty="0"/>
              <a:t>   with the client. </a:t>
            </a:r>
          </a:p>
          <a:p>
            <a:endParaRPr lang="en-AU" dirty="0"/>
          </a:p>
        </p:txBody>
      </p:sp>
    </p:spTree>
    <p:extLst>
      <p:ext uri="{BB962C8B-B14F-4D97-AF65-F5344CB8AC3E}">
        <p14:creationId xmlns:p14="http://schemas.microsoft.com/office/powerpoint/2010/main" val="164917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1D6F68E-CF56-4A18-995B-A4B83296892E}"/>
              </a:ext>
            </a:extLst>
          </p:cNvPr>
          <p:cNvSpPr>
            <a:spLocks noGrp="1" noChangeArrowheads="1"/>
          </p:cNvSpPr>
          <p:nvPr>
            <p:ph type="title" idx="4294967295"/>
          </p:nvPr>
        </p:nvSpPr>
        <p:spPr/>
        <p:txBody>
          <a:bodyPr/>
          <a:lstStyle/>
          <a:p>
            <a:r>
              <a:rPr lang="en-US" altLang="en-US"/>
              <a:t>IFAS Criteria</a:t>
            </a:r>
            <a:endParaRPr lang="en-AU" altLang="en-US"/>
          </a:p>
        </p:txBody>
      </p:sp>
      <p:sp>
        <p:nvSpPr>
          <p:cNvPr id="16387" name="Rectangle 3">
            <a:extLst>
              <a:ext uri="{FF2B5EF4-FFF2-40B4-BE49-F238E27FC236}">
                <a16:creationId xmlns:a16="http://schemas.microsoft.com/office/drawing/2014/main" id="{AA425761-8751-4953-8FBF-CA32959BE7FD}"/>
              </a:ext>
            </a:extLst>
          </p:cNvPr>
          <p:cNvSpPr>
            <a:spLocks noGrp="1" noChangeArrowheads="1"/>
          </p:cNvSpPr>
          <p:nvPr>
            <p:ph type="body" idx="4294967295"/>
          </p:nvPr>
        </p:nvSpPr>
        <p:spPr>
          <a:xfrm>
            <a:off x="1775520" y="1124744"/>
            <a:ext cx="8229600" cy="5472608"/>
          </a:xfrm>
        </p:spPr>
        <p:txBody>
          <a:bodyPr wrap="square"/>
          <a:lstStyle/>
          <a:p>
            <a:pPr marL="0" indent="0">
              <a:lnSpc>
                <a:spcPct val="90000"/>
              </a:lnSpc>
              <a:buNone/>
              <a:defRPr/>
            </a:pPr>
            <a:r>
              <a:rPr lang="en-AU" altLang="en-US" b="1" dirty="0"/>
              <a:t>Key criteria</a:t>
            </a:r>
          </a:p>
          <a:p>
            <a:pPr>
              <a:lnSpc>
                <a:spcPct val="90000"/>
              </a:lnSpc>
              <a:defRPr/>
            </a:pPr>
            <a:r>
              <a:rPr lang="en-AU" altLang="en-US" sz="2000" dirty="0"/>
              <a:t>Parents/carers live and/or work in LGAs covered by DFFH Preston, Ballarat, Bendigo </a:t>
            </a:r>
            <a:r>
              <a:rPr lang="en-AU" altLang="en-US" sz="2000"/>
              <a:t>and Dandenong offices </a:t>
            </a:r>
          </a:p>
          <a:p>
            <a:pPr>
              <a:lnSpc>
                <a:spcPct val="90000"/>
              </a:lnSpc>
              <a:defRPr/>
            </a:pPr>
            <a:r>
              <a:rPr lang="en-AU" altLang="en-US" sz="2000" dirty="0"/>
              <a:t>Child protection involvement at investigation/pre-court/unborn report/PA by notice phase</a:t>
            </a:r>
          </a:p>
          <a:p>
            <a:pPr marL="0" indent="0">
              <a:lnSpc>
                <a:spcPct val="90000"/>
              </a:lnSpc>
              <a:buNone/>
              <a:defRPr/>
            </a:pPr>
            <a:endParaRPr lang="en-AU" altLang="en-US" sz="2000" dirty="0"/>
          </a:p>
          <a:p>
            <a:pPr marL="0" indent="0">
              <a:lnSpc>
                <a:spcPct val="90000"/>
              </a:lnSpc>
              <a:buNone/>
              <a:defRPr/>
            </a:pPr>
            <a:r>
              <a:rPr lang="en-AU" altLang="en-US" b="1" dirty="0"/>
              <a:t>Key priority areas</a:t>
            </a:r>
          </a:p>
          <a:p>
            <a:pPr marL="0" indent="0">
              <a:lnSpc>
                <a:spcPct val="90000"/>
              </a:lnSpc>
              <a:buNone/>
              <a:defRPr/>
            </a:pPr>
            <a:r>
              <a:rPr lang="en-AU" altLang="en-US" sz="2000" dirty="0"/>
              <a:t>Providing advocacy to</a:t>
            </a:r>
          </a:p>
          <a:p>
            <a:pPr>
              <a:lnSpc>
                <a:spcPct val="90000"/>
              </a:lnSpc>
              <a:defRPr/>
            </a:pPr>
            <a:r>
              <a:rPr lang="en-AU" altLang="en-US" sz="2000" dirty="0"/>
              <a:t>Aboriginal and Torres Strait Islander families</a:t>
            </a:r>
          </a:p>
          <a:p>
            <a:pPr>
              <a:lnSpc>
                <a:spcPct val="90000"/>
              </a:lnSpc>
              <a:defRPr/>
            </a:pPr>
            <a:r>
              <a:rPr lang="en-AU" altLang="en-US" sz="2000" dirty="0"/>
              <a:t>Parents with an intellectual disability</a:t>
            </a:r>
          </a:p>
          <a:p>
            <a:pPr>
              <a:lnSpc>
                <a:spcPct val="90000"/>
              </a:lnSpc>
              <a:defRPr/>
            </a:pPr>
            <a:r>
              <a:rPr lang="en-AU" altLang="en-US" sz="2000" dirty="0"/>
              <a:t>CALD communities</a:t>
            </a:r>
          </a:p>
          <a:p>
            <a:pPr marL="0" indent="0">
              <a:lnSpc>
                <a:spcPct val="90000"/>
              </a:lnSpc>
              <a:buNone/>
              <a:defRPr/>
            </a:pPr>
            <a:endParaRPr lang="en-AU" altLang="en-US" sz="2000" dirty="0"/>
          </a:p>
          <a:p>
            <a:pPr marL="0" indent="0">
              <a:lnSpc>
                <a:spcPct val="90000"/>
              </a:lnSpc>
              <a:buNone/>
              <a:defRPr/>
            </a:pPr>
            <a:r>
              <a:rPr lang="en-AU" altLang="en-US" sz="2000" dirty="0"/>
              <a:t>IFAS provides coaching for self-advocacy to:</a:t>
            </a:r>
          </a:p>
          <a:p>
            <a:pPr>
              <a:lnSpc>
                <a:spcPct val="90000"/>
              </a:lnSpc>
              <a:defRPr/>
            </a:pPr>
            <a:r>
              <a:rPr lang="en-AU" altLang="en-US" sz="2000" dirty="0"/>
              <a:t>Family violence, </a:t>
            </a:r>
            <a:r>
              <a:rPr lang="en-AU" altLang="en-US" sz="2000" dirty="0" err="1"/>
              <a:t>AoD</a:t>
            </a:r>
            <a:r>
              <a:rPr lang="en-AU" altLang="en-US" sz="2000" dirty="0"/>
              <a:t>, LGBTQIA+, mental health and other disabilities.</a:t>
            </a:r>
          </a:p>
          <a:p>
            <a:pPr marL="0" indent="0">
              <a:lnSpc>
                <a:spcPct val="90000"/>
              </a:lnSpc>
              <a:buNone/>
              <a:defRPr/>
            </a:pPr>
            <a:endParaRPr lang="en-AU" altLang="en-US" sz="2000" dirty="0"/>
          </a:p>
          <a:p>
            <a:pPr marL="0" indent="0">
              <a:lnSpc>
                <a:spcPct val="90000"/>
              </a:lnSpc>
              <a:buNone/>
              <a:defRPr/>
            </a:pPr>
            <a:r>
              <a:rPr lang="en-AU" altLang="en-US" sz="2000" dirty="0"/>
              <a:t>IFAS provides practical information, referrals and support to anyone who contacts the service.</a:t>
            </a:r>
          </a:p>
          <a:p>
            <a:pPr marL="0" indent="0">
              <a:lnSpc>
                <a:spcPct val="90000"/>
              </a:lnSpc>
              <a:buNone/>
              <a:defRPr/>
            </a:pPr>
            <a:endParaRPr lang="en-AU" altLang="en-US" sz="2400" dirty="0"/>
          </a:p>
          <a:p>
            <a:pPr marL="0" indent="0">
              <a:lnSpc>
                <a:spcPct val="90000"/>
              </a:lnSpc>
              <a:buNone/>
              <a:defRPr/>
            </a:pPr>
            <a:endParaRPr lang="en-AU" altLang="en-US" sz="2400" dirty="0"/>
          </a:p>
        </p:txBody>
      </p:sp>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4E6F5C06-5306-4B36-8F1A-37448BCC79CC}"/>
                  </a:ext>
                </a:extLst>
              </p14:cNvPr>
              <p14:cNvContentPartPr/>
              <p14:nvPr/>
            </p14:nvContentPartPr>
            <p14:xfrm>
              <a:off x="5577098" y="2736393"/>
              <a:ext cx="22320" cy="5400"/>
            </p14:xfrm>
          </p:contentPart>
        </mc:Choice>
        <mc:Fallback xmlns="">
          <p:pic>
            <p:nvPicPr>
              <p:cNvPr id="2" name="Ink 1">
                <a:extLst>
                  <a:ext uri="{FF2B5EF4-FFF2-40B4-BE49-F238E27FC236}">
                    <a16:creationId xmlns:a16="http://schemas.microsoft.com/office/drawing/2014/main" id="{4E6F5C06-5306-4B36-8F1A-37448BCC79CC}"/>
                  </a:ext>
                </a:extLst>
              </p:cNvPr>
              <p:cNvPicPr/>
              <p:nvPr/>
            </p:nvPicPr>
            <p:blipFill>
              <a:blip r:embed="rId4"/>
              <a:stretch>
                <a:fillRect/>
              </a:stretch>
            </p:blipFill>
            <p:spPr>
              <a:xfrm>
                <a:off x="5567950" y="2727393"/>
                <a:ext cx="40249" cy="23040"/>
              </a:xfrm>
              <a:prstGeom prst="rect">
                <a:avLst/>
              </a:prstGeom>
            </p:spPr>
          </p:pic>
        </mc:Fallback>
      </mc:AlternateContent>
    </p:spTree>
    <p:extLst>
      <p:ext uri="{BB962C8B-B14F-4D97-AF65-F5344CB8AC3E}">
        <p14:creationId xmlns:p14="http://schemas.microsoft.com/office/powerpoint/2010/main" val="2617744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7E9824B-A13E-46DC-B954-DB75A27304D0}"/>
              </a:ext>
            </a:extLst>
          </p:cNvPr>
          <p:cNvSpPr txBox="1">
            <a:spLocks noChangeArrowheads="1"/>
          </p:cNvSpPr>
          <p:nvPr/>
        </p:nvSpPr>
        <p:spPr bwMode="gray">
          <a:xfrm>
            <a:off x="1992313" y="1"/>
            <a:ext cx="82296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lgn="l" rtl="0" eaLnBrk="0" fontAlgn="base" hangingPunct="0">
              <a:spcBef>
                <a:spcPct val="0"/>
              </a:spcBef>
              <a:spcAft>
                <a:spcPct val="0"/>
              </a:spcAft>
              <a:defRPr sz="2400">
                <a:solidFill>
                  <a:schemeClr val="bg1"/>
                </a:solidFill>
                <a:latin typeface="+mj-lt"/>
                <a:ea typeface="+mj-ea"/>
                <a:cs typeface="ＭＳ Ｐゴシック" charset="0"/>
              </a:defRPr>
            </a:lvl1pPr>
            <a:lvl2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2pPr>
            <a:lvl3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3pPr>
            <a:lvl4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4pPr>
            <a:lvl5pPr algn="l" rtl="0" eaLnBrk="0" fontAlgn="base" hangingPunct="0">
              <a:spcBef>
                <a:spcPct val="0"/>
              </a:spcBef>
              <a:spcAft>
                <a:spcPct val="0"/>
              </a:spcAft>
              <a:defRPr sz="2400">
                <a:solidFill>
                  <a:schemeClr val="bg1"/>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a:lstStyle>
          <a:p>
            <a:pPr>
              <a:defRPr/>
            </a:pPr>
            <a:r>
              <a:rPr lang="en-US" altLang="en-US" sz="2400" kern="0"/>
              <a:t>IFAS Contact</a:t>
            </a:r>
            <a:endParaRPr lang="en-AU" altLang="en-US" sz="2400" kern="0"/>
          </a:p>
        </p:txBody>
      </p:sp>
      <p:sp>
        <p:nvSpPr>
          <p:cNvPr id="3" name="Rectangle 3">
            <a:extLst>
              <a:ext uri="{FF2B5EF4-FFF2-40B4-BE49-F238E27FC236}">
                <a16:creationId xmlns:a16="http://schemas.microsoft.com/office/drawing/2014/main" id="{2042CD78-EF06-4625-9417-5AD7EE931081}"/>
              </a:ext>
            </a:extLst>
          </p:cNvPr>
          <p:cNvSpPr txBox="1">
            <a:spLocks noChangeArrowheads="1"/>
          </p:cNvSpPr>
          <p:nvPr/>
        </p:nvSpPr>
        <p:spPr bwMode="gray">
          <a:xfrm>
            <a:off x="1703512" y="1484785"/>
            <a:ext cx="8229600" cy="488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80975" indent="-180975" algn="l" rtl="0" eaLnBrk="0" fontAlgn="base" hangingPunct="0">
              <a:spcBef>
                <a:spcPct val="20000"/>
              </a:spcBef>
              <a:spcAft>
                <a:spcPct val="0"/>
              </a:spcAft>
              <a:buChar char="•"/>
              <a:defRPr sz="2200">
                <a:solidFill>
                  <a:schemeClr val="tx1"/>
                </a:solidFill>
                <a:latin typeface="+mn-lt"/>
                <a:ea typeface="+mn-ea"/>
                <a:cs typeface="ＭＳ Ｐゴシック" charset="0"/>
              </a:defRPr>
            </a:lvl1pPr>
            <a:lvl2pPr marL="827088" indent="-285750" algn="l" rtl="0" eaLnBrk="0" fontAlgn="base" hangingPunct="0">
              <a:spcBef>
                <a:spcPct val="20000"/>
              </a:spcBef>
              <a:spcAft>
                <a:spcPct val="0"/>
              </a:spcAft>
              <a:buChar char="–"/>
              <a:defRPr sz="2800">
                <a:solidFill>
                  <a:schemeClr val="tx1"/>
                </a:solidFill>
                <a:latin typeface="+mn-lt"/>
                <a:ea typeface="+mn-ea"/>
              </a:defRPr>
            </a:lvl2pPr>
            <a:lvl3pPr marL="1235075" indent="-228600" algn="l" rtl="0" eaLnBrk="0" fontAlgn="base" hangingPunct="0">
              <a:spcBef>
                <a:spcPct val="20000"/>
              </a:spcBef>
              <a:spcAft>
                <a:spcPct val="0"/>
              </a:spcAft>
              <a:buChar char="•"/>
              <a:defRPr sz="2400">
                <a:solidFill>
                  <a:schemeClr val="tx1"/>
                </a:solidFill>
                <a:latin typeface="+mn-lt"/>
                <a:ea typeface="+mn-ea"/>
              </a:defRPr>
            </a:lvl3pPr>
            <a:lvl4pPr marL="1643063"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None/>
            </a:pPr>
            <a:r>
              <a:rPr lang="en-AU" sz="2200" b="1"/>
              <a:t>IFAS phone line</a:t>
            </a:r>
            <a:r>
              <a:rPr lang="en-US" sz="2200" b="1"/>
              <a:t>​</a:t>
            </a:r>
          </a:p>
          <a:p>
            <a:r>
              <a:rPr lang="en-AU" sz="2200"/>
              <a:t>1800 849 200 (toll free)</a:t>
            </a:r>
            <a:r>
              <a:rPr lang="en-US" sz="2200"/>
              <a:t>​</a:t>
            </a:r>
          </a:p>
          <a:p>
            <a:pPr marL="0" indent="0">
              <a:buNone/>
            </a:pPr>
            <a:r>
              <a:rPr lang="en-AU" sz="1800"/>
              <a:t>Phone operating hours</a:t>
            </a:r>
            <a:r>
              <a:rPr lang="en-US" sz="1800"/>
              <a:t>​ - will call people back</a:t>
            </a:r>
          </a:p>
          <a:p>
            <a:pPr marL="0" indent="0">
              <a:buNone/>
            </a:pPr>
            <a:r>
              <a:rPr lang="en-AU" sz="1800"/>
              <a:t>Monday 9am – 12pm</a:t>
            </a:r>
            <a:r>
              <a:rPr lang="en-US" sz="1800"/>
              <a:t>​</a:t>
            </a:r>
          </a:p>
          <a:p>
            <a:pPr marL="0" indent="0">
              <a:buNone/>
            </a:pPr>
            <a:r>
              <a:rPr lang="en-AU" sz="1800"/>
              <a:t>Wednesday 1pm – 4pm</a:t>
            </a:r>
            <a:r>
              <a:rPr lang="en-US" sz="1800"/>
              <a:t>​</a:t>
            </a:r>
          </a:p>
          <a:p>
            <a:pPr marL="0" indent="0">
              <a:buNone/>
            </a:pPr>
            <a:r>
              <a:rPr lang="en-AU" sz="1800"/>
              <a:t>Friday 9am – 12pm</a:t>
            </a:r>
            <a:r>
              <a:rPr lang="en-US" sz="1800"/>
              <a:t>​</a:t>
            </a:r>
          </a:p>
          <a:p>
            <a:endParaRPr lang="en-AU" sz="2200"/>
          </a:p>
          <a:p>
            <a:pPr marL="0" indent="0">
              <a:buNone/>
            </a:pPr>
            <a:r>
              <a:rPr lang="en-AU" sz="2200" b="1"/>
              <a:t>IFAS email</a:t>
            </a:r>
            <a:r>
              <a:rPr lang="en-US" sz="2200" b="1"/>
              <a:t>​</a:t>
            </a:r>
          </a:p>
          <a:p>
            <a:r>
              <a:rPr lang="en-AU" sz="2200" u="sng">
                <a:hlinkClick r:id="rId3"/>
              </a:rPr>
              <a:t>ifascontact@vla.vic.gov.au</a:t>
            </a:r>
            <a:r>
              <a:rPr lang="en-AU" sz="2200"/>
              <a:t>​</a:t>
            </a:r>
          </a:p>
          <a:p>
            <a:pPr marL="0" indent="0">
              <a:buNone/>
            </a:pPr>
            <a:endParaRPr lang="en-AU" sz="2200"/>
          </a:p>
          <a:p>
            <a:pPr marL="0" indent="0">
              <a:buNone/>
            </a:pPr>
            <a:r>
              <a:rPr lang="en-AU" sz="2200" b="1"/>
              <a:t>IFAS website</a:t>
            </a:r>
            <a:r>
              <a:rPr lang="en-US" sz="2200" b="1"/>
              <a:t>​</a:t>
            </a:r>
          </a:p>
          <a:p>
            <a:r>
              <a:rPr lang="en-AU" sz="2200" u="sng">
                <a:hlinkClick r:id="rId4"/>
              </a:rPr>
              <a:t>www.legalaid.vic.gov.au/IFAS</a:t>
            </a:r>
            <a:r>
              <a:rPr lang="en-AU" sz="2200"/>
              <a:t> </a:t>
            </a:r>
            <a:endParaRPr lang="en-US" sz="2200"/>
          </a:p>
          <a:p>
            <a:pPr marL="0" indent="0">
              <a:lnSpc>
                <a:spcPct val="90000"/>
              </a:lnSpc>
              <a:buFontTx/>
              <a:buNone/>
              <a:defRPr/>
            </a:pPr>
            <a:endParaRPr lang="en-AU" altLang="en-US" sz="2400" kern="0"/>
          </a:p>
          <a:p>
            <a:pPr>
              <a:lnSpc>
                <a:spcPct val="90000"/>
              </a:lnSpc>
              <a:buFontTx/>
              <a:buNone/>
              <a:defRPr/>
            </a:pPr>
            <a:endParaRPr lang="en-AU" altLang="en-US" sz="2400" kern="0"/>
          </a:p>
        </p:txBody>
      </p:sp>
    </p:spTree>
    <p:extLst>
      <p:ext uri="{BB962C8B-B14F-4D97-AF65-F5344CB8AC3E}">
        <p14:creationId xmlns:p14="http://schemas.microsoft.com/office/powerpoint/2010/main" val="3677624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slide_master">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1421</Words>
  <Application>Microsoft Office PowerPoint</Application>
  <PresentationFormat>Widescreen</PresentationFormat>
  <Paragraphs>104</Paragraphs>
  <Slides>6</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Aptos</vt:lpstr>
      <vt:lpstr>Aptos Display</vt:lpstr>
      <vt:lpstr>Arial</vt:lpstr>
      <vt:lpstr>Calibri</vt:lpstr>
      <vt:lpstr>Times New Roman</vt:lpstr>
      <vt:lpstr>Office Theme</vt:lpstr>
      <vt:lpstr>slide_master</vt:lpstr>
      <vt:lpstr>PowerPoint Presentation</vt:lpstr>
      <vt:lpstr>IFAS overview</vt:lpstr>
      <vt:lpstr>PowerPoint Presentation</vt:lpstr>
      <vt:lpstr>What we do</vt:lpstr>
      <vt:lpstr>IFAS Criteria</vt:lpstr>
      <vt:lpstr>PowerPoint Presentation</vt:lpstr>
    </vt:vector>
  </TitlesOfParts>
  <Company>Victoria Legal Aid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Fecteau</dc:creator>
  <cp:lastModifiedBy>Naser Fekrat</cp:lastModifiedBy>
  <cp:revision>2</cp:revision>
  <dcterms:created xsi:type="dcterms:W3CDTF">2024-03-12T23:59:17Z</dcterms:created>
  <dcterms:modified xsi:type="dcterms:W3CDTF">2024-04-24T00:42:04Z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50236c-7dbd-4fa5-957d-8e3e9c46dc34_Enabled">
    <vt:lpwstr>true</vt:lpwstr>
  </property>
  <property fmtid="{D5CDD505-2E9C-101B-9397-08002B2CF9AE}" pid="3" name="MSIP_Label_9150236c-7dbd-4fa5-957d-8e3e9c46dc34_SetDate">
    <vt:lpwstr>2024-03-13T00:02:51Z</vt:lpwstr>
  </property>
  <property fmtid="{D5CDD505-2E9C-101B-9397-08002B2CF9AE}" pid="4" name="MSIP_Label_9150236c-7dbd-4fa5-957d-8e3e9c46dc34_Method">
    <vt:lpwstr>Privileged</vt:lpwstr>
  </property>
  <property fmtid="{D5CDD505-2E9C-101B-9397-08002B2CF9AE}" pid="5" name="MSIP_Label_9150236c-7dbd-4fa5-957d-8e3e9c46dc34_Name">
    <vt:lpwstr>Official</vt:lpwstr>
  </property>
  <property fmtid="{D5CDD505-2E9C-101B-9397-08002B2CF9AE}" pid="6" name="MSIP_Label_9150236c-7dbd-4fa5-957d-8e3e9c46dc34_SiteId">
    <vt:lpwstr>f6bec780-cd13-49ce-84c7-5d7d94821879</vt:lpwstr>
  </property>
  <property fmtid="{D5CDD505-2E9C-101B-9397-08002B2CF9AE}" pid="7" name="MSIP_Label_9150236c-7dbd-4fa5-957d-8e3e9c46dc34_ActionId">
    <vt:lpwstr>337bb89a-882d-4ed2-a085-a56e457745d8</vt:lpwstr>
  </property>
  <property fmtid="{D5CDD505-2E9C-101B-9397-08002B2CF9AE}" pid="8" name="MSIP_Label_9150236c-7dbd-4fa5-957d-8e3e9c46dc34_ContentBits">
    <vt:lpwstr>1</vt:lpwstr>
  </property>
  <property fmtid="{D5CDD505-2E9C-101B-9397-08002B2CF9AE}" pid="9" name="ClassificationContentMarkingHeaderLocations">
    <vt:lpwstr>Office Theme:8\slide_master:3</vt:lpwstr>
  </property>
  <property fmtid="{D5CDD505-2E9C-101B-9397-08002B2CF9AE}" pid="10" name="ClassificationContentMarkingHeaderText">
    <vt:lpwstr>OFFICIAL</vt:lpwstr>
  </property>
</Properties>
</file>