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0" r:id="rId5"/>
    <p:sldId id="306" r:id="rId6"/>
    <p:sldId id="307" r:id="rId7"/>
    <p:sldId id="308" r:id="rId8"/>
    <p:sldId id="313" r:id="rId9"/>
    <p:sldId id="314" r:id="rId10"/>
    <p:sldId id="315" r:id="rId11"/>
    <p:sldId id="316" r:id="rId12"/>
    <p:sldId id="31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484843-D823-47BB-82FF-1CEDE9B25AAA}" v="4" dt="2025-04-01T01:14:42.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3" d="100"/>
          <a:sy n="123" d="100"/>
        </p:scale>
        <p:origin x="126"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89D0E-D7B5-5E59-7DB9-8B337E7AEE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DA34B4-B2FB-373A-9BC3-25FABA30C8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2912CF-57E0-7DA3-EAC1-8CD580384CC2}"/>
              </a:ext>
            </a:extLst>
          </p:cNvPr>
          <p:cNvSpPr>
            <a:spLocks noGrp="1"/>
          </p:cNvSpPr>
          <p:nvPr>
            <p:ph type="dt" sz="half" idx="10"/>
          </p:nvPr>
        </p:nvSpPr>
        <p:spPr/>
        <p:txBody>
          <a:bodyPr/>
          <a:lstStyle/>
          <a:p>
            <a:fld id="{950E9052-DDC6-4210-A4C9-1678C66B4E0E}" type="datetimeFigureOut">
              <a:rPr lang="en-US" smtClean="0"/>
              <a:t>4/10/2025</a:t>
            </a:fld>
            <a:endParaRPr lang="en-US"/>
          </a:p>
        </p:txBody>
      </p:sp>
      <p:sp>
        <p:nvSpPr>
          <p:cNvPr id="5" name="Footer Placeholder 4">
            <a:extLst>
              <a:ext uri="{FF2B5EF4-FFF2-40B4-BE49-F238E27FC236}">
                <a16:creationId xmlns:a16="http://schemas.microsoft.com/office/drawing/2014/main" id="{C794A932-A665-5FBE-FFC6-CF0AE9089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2BCE4-A172-ED0A-7B45-0FAA58777F73}"/>
              </a:ext>
            </a:extLst>
          </p:cNvPr>
          <p:cNvSpPr>
            <a:spLocks noGrp="1"/>
          </p:cNvSpPr>
          <p:nvPr>
            <p:ph type="sldNum" sz="quarter" idx="12"/>
          </p:nvPr>
        </p:nvSpPr>
        <p:spPr/>
        <p:txBody>
          <a:bodyPr/>
          <a:lstStyle/>
          <a:p>
            <a:fld id="{AEB9BE89-29D3-4F04-A6E4-6C7107314068}" type="slidenum">
              <a:rPr lang="en-US" smtClean="0"/>
              <a:t>‹#›</a:t>
            </a:fld>
            <a:endParaRPr lang="en-US"/>
          </a:p>
        </p:txBody>
      </p:sp>
    </p:spTree>
    <p:extLst>
      <p:ext uri="{BB962C8B-B14F-4D97-AF65-F5344CB8AC3E}">
        <p14:creationId xmlns:p14="http://schemas.microsoft.com/office/powerpoint/2010/main" val="1046811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2D736-40DA-5E28-4B4E-2D06FC63D3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5344A5-7F54-7F84-E93A-983011BDE3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8923A-8DBC-C4C4-3AD6-B54E337975CC}"/>
              </a:ext>
            </a:extLst>
          </p:cNvPr>
          <p:cNvSpPr>
            <a:spLocks noGrp="1"/>
          </p:cNvSpPr>
          <p:nvPr>
            <p:ph type="dt" sz="half" idx="10"/>
          </p:nvPr>
        </p:nvSpPr>
        <p:spPr/>
        <p:txBody>
          <a:bodyPr/>
          <a:lstStyle/>
          <a:p>
            <a:fld id="{950E9052-DDC6-4210-A4C9-1678C66B4E0E}" type="datetimeFigureOut">
              <a:rPr lang="en-US" smtClean="0"/>
              <a:t>4/10/2025</a:t>
            </a:fld>
            <a:endParaRPr lang="en-US"/>
          </a:p>
        </p:txBody>
      </p:sp>
      <p:sp>
        <p:nvSpPr>
          <p:cNvPr id="5" name="Footer Placeholder 4">
            <a:extLst>
              <a:ext uri="{FF2B5EF4-FFF2-40B4-BE49-F238E27FC236}">
                <a16:creationId xmlns:a16="http://schemas.microsoft.com/office/drawing/2014/main" id="{53D9FC12-20C1-02F3-43DA-A0014681D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24D6A-D8C7-4299-ED5B-BB7004F9AD08}"/>
              </a:ext>
            </a:extLst>
          </p:cNvPr>
          <p:cNvSpPr>
            <a:spLocks noGrp="1"/>
          </p:cNvSpPr>
          <p:nvPr>
            <p:ph type="sldNum" sz="quarter" idx="12"/>
          </p:nvPr>
        </p:nvSpPr>
        <p:spPr/>
        <p:txBody>
          <a:bodyPr/>
          <a:lstStyle/>
          <a:p>
            <a:fld id="{AEB9BE89-29D3-4F04-A6E4-6C7107314068}" type="slidenum">
              <a:rPr lang="en-US" smtClean="0"/>
              <a:t>‹#›</a:t>
            </a:fld>
            <a:endParaRPr lang="en-US"/>
          </a:p>
        </p:txBody>
      </p:sp>
    </p:spTree>
    <p:extLst>
      <p:ext uri="{BB962C8B-B14F-4D97-AF65-F5344CB8AC3E}">
        <p14:creationId xmlns:p14="http://schemas.microsoft.com/office/powerpoint/2010/main" val="351665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9CABED-2AAD-3875-68ED-D45A5FB113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A29E98-036E-3900-F93B-BEF52D538B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F7A87-56F1-4D20-27BA-17A4823D1FC1}"/>
              </a:ext>
            </a:extLst>
          </p:cNvPr>
          <p:cNvSpPr>
            <a:spLocks noGrp="1"/>
          </p:cNvSpPr>
          <p:nvPr>
            <p:ph type="dt" sz="half" idx="10"/>
          </p:nvPr>
        </p:nvSpPr>
        <p:spPr/>
        <p:txBody>
          <a:bodyPr/>
          <a:lstStyle/>
          <a:p>
            <a:fld id="{950E9052-DDC6-4210-A4C9-1678C66B4E0E}" type="datetimeFigureOut">
              <a:rPr lang="en-US" smtClean="0"/>
              <a:t>4/10/2025</a:t>
            </a:fld>
            <a:endParaRPr lang="en-US"/>
          </a:p>
        </p:txBody>
      </p:sp>
      <p:sp>
        <p:nvSpPr>
          <p:cNvPr id="5" name="Footer Placeholder 4">
            <a:extLst>
              <a:ext uri="{FF2B5EF4-FFF2-40B4-BE49-F238E27FC236}">
                <a16:creationId xmlns:a16="http://schemas.microsoft.com/office/drawing/2014/main" id="{BFD4B8AC-2CBB-6ECB-5AC5-E9228F0D1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08C7-376F-268E-36AB-D89EF592A77E}"/>
              </a:ext>
            </a:extLst>
          </p:cNvPr>
          <p:cNvSpPr>
            <a:spLocks noGrp="1"/>
          </p:cNvSpPr>
          <p:nvPr>
            <p:ph type="sldNum" sz="quarter" idx="12"/>
          </p:nvPr>
        </p:nvSpPr>
        <p:spPr/>
        <p:txBody>
          <a:bodyPr/>
          <a:lstStyle/>
          <a:p>
            <a:fld id="{AEB9BE89-29D3-4F04-A6E4-6C7107314068}" type="slidenum">
              <a:rPr lang="en-US" smtClean="0"/>
              <a:t>‹#›</a:t>
            </a:fld>
            <a:endParaRPr lang="en-US"/>
          </a:p>
        </p:txBody>
      </p:sp>
    </p:spTree>
    <p:extLst>
      <p:ext uri="{BB962C8B-B14F-4D97-AF65-F5344CB8AC3E}">
        <p14:creationId xmlns:p14="http://schemas.microsoft.com/office/powerpoint/2010/main" val="221594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C7C0-A994-4EBA-6863-112CD3B2A3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534803-5930-EB65-2D9E-9041E4D7D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E714B-9465-EB98-E7CE-69AC3BF9C1A9}"/>
              </a:ext>
            </a:extLst>
          </p:cNvPr>
          <p:cNvSpPr>
            <a:spLocks noGrp="1"/>
          </p:cNvSpPr>
          <p:nvPr>
            <p:ph type="dt" sz="half" idx="10"/>
          </p:nvPr>
        </p:nvSpPr>
        <p:spPr/>
        <p:txBody>
          <a:bodyPr/>
          <a:lstStyle/>
          <a:p>
            <a:fld id="{950E9052-DDC6-4210-A4C9-1678C66B4E0E}" type="datetimeFigureOut">
              <a:rPr lang="en-US" smtClean="0"/>
              <a:t>4/10/2025</a:t>
            </a:fld>
            <a:endParaRPr lang="en-US"/>
          </a:p>
        </p:txBody>
      </p:sp>
      <p:sp>
        <p:nvSpPr>
          <p:cNvPr id="5" name="Footer Placeholder 4">
            <a:extLst>
              <a:ext uri="{FF2B5EF4-FFF2-40B4-BE49-F238E27FC236}">
                <a16:creationId xmlns:a16="http://schemas.microsoft.com/office/drawing/2014/main" id="{6D53478E-33A6-8E1D-DD68-DCC76576F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C32B9-1015-1F7D-AA67-190A718A9093}"/>
              </a:ext>
            </a:extLst>
          </p:cNvPr>
          <p:cNvSpPr>
            <a:spLocks noGrp="1"/>
          </p:cNvSpPr>
          <p:nvPr>
            <p:ph type="sldNum" sz="quarter" idx="12"/>
          </p:nvPr>
        </p:nvSpPr>
        <p:spPr/>
        <p:txBody>
          <a:bodyPr/>
          <a:lstStyle/>
          <a:p>
            <a:fld id="{AEB9BE89-29D3-4F04-A6E4-6C7107314068}" type="slidenum">
              <a:rPr lang="en-US" smtClean="0"/>
              <a:t>‹#›</a:t>
            </a:fld>
            <a:endParaRPr lang="en-US"/>
          </a:p>
        </p:txBody>
      </p:sp>
    </p:spTree>
    <p:extLst>
      <p:ext uri="{BB962C8B-B14F-4D97-AF65-F5344CB8AC3E}">
        <p14:creationId xmlns:p14="http://schemas.microsoft.com/office/powerpoint/2010/main" val="365674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17321-DED4-B444-5CA2-988F79A372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C251E6-0B4E-9AE8-FFAD-08D9247F60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95A5DF-922C-2241-6886-30131DC7386D}"/>
              </a:ext>
            </a:extLst>
          </p:cNvPr>
          <p:cNvSpPr>
            <a:spLocks noGrp="1"/>
          </p:cNvSpPr>
          <p:nvPr>
            <p:ph type="dt" sz="half" idx="10"/>
          </p:nvPr>
        </p:nvSpPr>
        <p:spPr/>
        <p:txBody>
          <a:bodyPr/>
          <a:lstStyle/>
          <a:p>
            <a:fld id="{950E9052-DDC6-4210-A4C9-1678C66B4E0E}" type="datetimeFigureOut">
              <a:rPr lang="en-US" smtClean="0"/>
              <a:t>4/10/2025</a:t>
            </a:fld>
            <a:endParaRPr lang="en-US"/>
          </a:p>
        </p:txBody>
      </p:sp>
      <p:sp>
        <p:nvSpPr>
          <p:cNvPr id="5" name="Footer Placeholder 4">
            <a:extLst>
              <a:ext uri="{FF2B5EF4-FFF2-40B4-BE49-F238E27FC236}">
                <a16:creationId xmlns:a16="http://schemas.microsoft.com/office/drawing/2014/main" id="{16CADA8D-CE22-77AE-7145-1F822E292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CA70E-3F2E-2575-F6D3-BDDE5404FE98}"/>
              </a:ext>
            </a:extLst>
          </p:cNvPr>
          <p:cNvSpPr>
            <a:spLocks noGrp="1"/>
          </p:cNvSpPr>
          <p:nvPr>
            <p:ph type="sldNum" sz="quarter" idx="12"/>
          </p:nvPr>
        </p:nvSpPr>
        <p:spPr/>
        <p:txBody>
          <a:bodyPr/>
          <a:lstStyle/>
          <a:p>
            <a:fld id="{AEB9BE89-29D3-4F04-A6E4-6C7107314068}" type="slidenum">
              <a:rPr lang="en-US" smtClean="0"/>
              <a:t>‹#›</a:t>
            </a:fld>
            <a:endParaRPr lang="en-US"/>
          </a:p>
        </p:txBody>
      </p:sp>
    </p:spTree>
    <p:extLst>
      <p:ext uri="{BB962C8B-B14F-4D97-AF65-F5344CB8AC3E}">
        <p14:creationId xmlns:p14="http://schemas.microsoft.com/office/powerpoint/2010/main" val="282634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E14BA-511E-E4F6-FE78-DD8DE33BF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596976-58F9-D31C-76D1-626E14D4F3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DD6D79-EF16-13D3-6972-D61A6C86F6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786BC8-D027-F56B-0BD0-A2170ABDA28A}"/>
              </a:ext>
            </a:extLst>
          </p:cNvPr>
          <p:cNvSpPr>
            <a:spLocks noGrp="1"/>
          </p:cNvSpPr>
          <p:nvPr>
            <p:ph type="dt" sz="half" idx="10"/>
          </p:nvPr>
        </p:nvSpPr>
        <p:spPr/>
        <p:txBody>
          <a:bodyPr/>
          <a:lstStyle/>
          <a:p>
            <a:fld id="{950E9052-DDC6-4210-A4C9-1678C66B4E0E}" type="datetimeFigureOut">
              <a:rPr lang="en-US" smtClean="0"/>
              <a:t>4/10/2025</a:t>
            </a:fld>
            <a:endParaRPr lang="en-US"/>
          </a:p>
        </p:txBody>
      </p:sp>
      <p:sp>
        <p:nvSpPr>
          <p:cNvPr id="6" name="Footer Placeholder 5">
            <a:extLst>
              <a:ext uri="{FF2B5EF4-FFF2-40B4-BE49-F238E27FC236}">
                <a16:creationId xmlns:a16="http://schemas.microsoft.com/office/drawing/2014/main" id="{86F3F12E-14A9-0EF8-4369-F7B3B5B05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ECB2B-7B25-F282-0152-640B7394246E}"/>
              </a:ext>
            </a:extLst>
          </p:cNvPr>
          <p:cNvSpPr>
            <a:spLocks noGrp="1"/>
          </p:cNvSpPr>
          <p:nvPr>
            <p:ph type="sldNum" sz="quarter" idx="12"/>
          </p:nvPr>
        </p:nvSpPr>
        <p:spPr/>
        <p:txBody>
          <a:bodyPr/>
          <a:lstStyle/>
          <a:p>
            <a:fld id="{AEB9BE89-29D3-4F04-A6E4-6C7107314068}" type="slidenum">
              <a:rPr lang="en-US" smtClean="0"/>
              <a:t>‹#›</a:t>
            </a:fld>
            <a:endParaRPr lang="en-US"/>
          </a:p>
        </p:txBody>
      </p:sp>
    </p:spTree>
    <p:extLst>
      <p:ext uri="{BB962C8B-B14F-4D97-AF65-F5344CB8AC3E}">
        <p14:creationId xmlns:p14="http://schemas.microsoft.com/office/powerpoint/2010/main" val="328272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3687-2201-699F-1239-D579596015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DD3423-BD88-EC75-5B72-38DC77071C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18BDF3-5F7E-A8F2-DAE7-EF8A5D227E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65EA2E-FB79-60A4-57C5-1CC548A44C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A3FE14-0D4F-F17C-FD63-79BF05A0DC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338DA-E7D9-F7F7-3FFC-9BD63F6DD43A}"/>
              </a:ext>
            </a:extLst>
          </p:cNvPr>
          <p:cNvSpPr>
            <a:spLocks noGrp="1"/>
          </p:cNvSpPr>
          <p:nvPr>
            <p:ph type="dt" sz="half" idx="10"/>
          </p:nvPr>
        </p:nvSpPr>
        <p:spPr/>
        <p:txBody>
          <a:bodyPr/>
          <a:lstStyle/>
          <a:p>
            <a:fld id="{950E9052-DDC6-4210-A4C9-1678C66B4E0E}" type="datetimeFigureOut">
              <a:rPr lang="en-US" smtClean="0"/>
              <a:t>4/10/2025</a:t>
            </a:fld>
            <a:endParaRPr lang="en-US"/>
          </a:p>
        </p:txBody>
      </p:sp>
      <p:sp>
        <p:nvSpPr>
          <p:cNvPr id="8" name="Footer Placeholder 7">
            <a:extLst>
              <a:ext uri="{FF2B5EF4-FFF2-40B4-BE49-F238E27FC236}">
                <a16:creationId xmlns:a16="http://schemas.microsoft.com/office/drawing/2014/main" id="{71D0A5CE-1506-CC9B-EA52-E6D2EB950E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ADD641-01CE-4F7C-56E7-FF2083E60651}"/>
              </a:ext>
            </a:extLst>
          </p:cNvPr>
          <p:cNvSpPr>
            <a:spLocks noGrp="1"/>
          </p:cNvSpPr>
          <p:nvPr>
            <p:ph type="sldNum" sz="quarter" idx="12"/>
          </p:nvPr>
        </p:nvSpPr>
        <p:spPr/>
        <p:txBody>
          <a:bodyPr/>
          <a:lstStyle/>
          <a:p>
            <a:fld id="{AEB9BE89-29D3-4F04-A6E4-6C7107314068}" type="slidenum">
              <a:rPr lang="en-US" smtClean="0"/>
              <a:t>‹#›</a:t>
            </a:fld>
            <a:endParaRPr lang="en-US"/>
          </a:p>
        </p:txBody>
      </p:sp>
    </p:spTree>
    <p:extLst>
      <p:ext uri="{BB962C8B-B14F-4D97-AF65-F5344CB8AC3E}">
        <p14:creationId xmlns:p14="http://schemas.microsoft.com/office/powerpoint/2010/main" val="121045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09E38-8FC8-E471-7A4C-E252839AF1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CF1F1A-AFBC-2589-08A5-5501DCDA4F1E}"/>
              </a:ext>
            </a:extLst>
          </p:cNvPr>
          <p:cNvSpPr>
            <a:spLocks noGrp="1"/>
          </p:cNvSpPr>
          <p:nvPr>
            <p:ph type="dt" sz="half" idx="10"/>
          </p:nvPr>
        </p:nvSpPr>
        <p:spPr/>
        <p:txBody>
          <a:bodyPr/>
          <a:lstStyle/>
          <a:p>
            <a:fld id="{950E9052-DDC6-4210-A4C9-1678C66B4E0E}" type="datetimeFigureOut">
              <a:rPr lang="en-US" smtClean="0"/>
              <a:t>4/10/2025</a:t>
            </a:fld>
            <a:endParaRPr lang="en-US"/>
          </a:p>
        </p:txBody>
      </p:sp>
      <p:sp>
        <p:nvSpPr>
          <p:cNvPr id="4" name="Footer Placeholder 3">
            <a:extLst>
              <a:ext uri="{FF2B5EF4-FFF2-40B4-BE49-F238E27FC236}">
                <a16:creationId xmlns:a16="http://schemas.microsoft.com/office/drawing/2014/main" id="{49FC7A5E-6237-60DB-39B9-2D817F271B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3DB77D-4CF5-A73A-449B-2E59F88C0192}"/>
              </a:ext>
            </a:extLst>
          </p:cNvPr>
          <p:cNvSpPr>
            <a:spLocks noGrp="1"/>
          </p:cNvSpPr>
          <p:nvPr>
            <p:ph type="sldNum" sz="quarter" idx="12"/>
          </p:nvPr>
        </p:nvSpPr>
        <p:spPr/>
        <p:txBody>
          <a:bodyPr/>
          <a:lstStyle/>
          <a:p>
            <a:fld id="{AEB9BE89-29D3-4F04-A6E4-6C7107314068}" type="slidenum">
              <a:rPr lang="en-US" smtClean="0"/>
              <a:t>‹#›</a:t>
            </a:fld>
            <a:endParaRPr lang="en-US"/>
          </a:p>
        </p:txBody>
      </p:sp>
    </p:spTree>
    <p:extLst>
      <p:ext uri="{BB962C8B-B14F-4D97-AF65-F5344CB8AC3E}">
        <p14:creationId xmlns:p14="http://schemas.microsoft.com/office/powerpoint/2010/main" val="2792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04412A-F9D3-D34D-9D4A-DC0DF7A0EFCE}"/>
              </a:ext>
            </a:extLst>
          </p:cNvPr>
          <p:cNvSpPr>
            <a:spLocks noGrp="1"/>
          </p:cNvSpPr>
          <p:nvPr>
            <p:ph type="dt" sz="half" idx="10"/>
          </p:nvPr>
        </p:nvSpPr>
        <p:spPr/>
        <p:txBody>
          <a:bodyPr/>
          <a:lstStyle/>
          <a:p>
            <a:fld id="{950E9052-DDC6-4210-A4C9-1678C66B4E0E}" type="datetimeFigureOut">
              <a:rPr lang="en-US" smtClean="0"/>
              <a:t>4/10/2025</a:t>
            </a:fld>
            <a:endParaRPr lang="en-US"/>
          </a:p>
        </p:txBody>
      </p:sp>
      <p:sp>
        <p:nvSpPr>
          <p:cNvPr id="3" name="Footer Placeholder 2">
            <a:extLst>
              <a:ext uri="{FF2B5EF4-FFF2-40B4-BE49-F238E27FC236}">
                <a16:creationId xmlns:a16="http://schemas.microsoft.com/office/drawing/2014/main" id="{5E25E988-BC04-9C3B-3EAE-5BB9E93DFA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0ADD6-D41A-3F5B-7383-021BC656AF7C}"/>
              </a:ext>
            </a:extLst>
          </p:cNvPr>
          <p:cNvSpPr>
            <a:spLocks noGrp="1"/>
          </p:cNvSpPr>
          <p:nvPr>
            <p:ph type="sldNum" sz="quarter" idx="12"/>
          </p:nvPr>
        </p:nvSpPr>
        <p:spPr/>
        <p:txBody>
          <a:bodyPr/>
          <a:lstStyle/>
          <a:p>
            <a:fld id="{AEB9BE89-29D3-4F04-A6E4-6C7107314068}" type="slidenum">
              <a:rPr lang="en-US" smtClean="0"/>
              <a:t>‹#›</a:t>
            </a:fld>
            <a:endParaRPr lang="en-US"/>
          </a:p>
        </p:txBody>
      </p:sp>
    </p:spTree>
    <p:extLst>
      <p:ext uri="{BB962C8B-B14F-4D97-AF65-F5344CB8AC3E}">
        <p14:creationId xmlns:p14="http://schemas.microsoft.com/office/powerpoint/2010/main" val="2885403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5E8E1-CFB7-3B03-0AC1-2C1F4E6216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D03CAF-D15F-0790-9DA1-B5A934A449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F6C273-F616-9202-812E-DA39F57305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E363A-DAD2-9B3D-3B89-9E750C49C8C1}"/>
              </a:ext>
            </a:extLst>
          </p:cNvPr>
          <p:cNvSpPr>
            <a:spLocks noGrp="1"/>
          </p:cNvSpPr>
          <p:nvPr>
            <p:ph type="dt" sz="half" idx="10"/>
          </p:nvPr>
        </p:nvSpPr>
        <p:spPr/>
        <p:txBody>
          <a:bodyPr/>
          <a:lstStyle/>
          <a:p>
            <a:fld id="{950E9052-DDC6-4210-A4C9-1678C66B4E0E}" type="datetimeFigureOut">
              <a:rPr lang="en-US" smtClean="0"/>
              <a:t>4/10/2025</a:t>
            </a:fld>
            <a:endParaRPr lang="en-US"/>
          </a:p>
        </p:txBody>
      </p:sp>
      <p:sp>
        <p:nvSpPr>
          <p:cNvPr id="6" name="Footer Placeholder 5">
            <a:extLst>
              <a:ext uri="{FF2B5EF4-FFF2-40B4-BE49-F238E27FC236}">
                <a16:creationId xmlns:a16="http://schemas.microsoft.com/office/drawing/2014/main" id="{5E573222-8E3D-BA26-EE64-38B76F4AC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F7A71A-4D26-1899-4A47-0379117E9399}"/>
              </a:ext>
            </a:extLst>
          </p:cNvPr>
          <p:cNvSpPr>
            <a:spLocks noGrp="1"/>
          </p:cNvSpPr>
          <p:nvPr>
            <p:ph type="sldNum" sz="quarter" idx="12"/>
          </p:nvPr>
        </p:nvSpPr>
        <p:spPr/>
        <p:txBody>
          <a:bodyPr/>
          <a:lstStyle/>
          <a:p>
            <a:fld id="{AEB9BE89-29D3-4F04-A6E4-6C7107314068}" type="slidenum">
              <a:rPr lang="en-US" smtClean="0"/>
              <a:t>‹#›</a:t>
            </a:fld>
            <a:endParaRPr lang="en-US"/>
          </a:p>
        </p:txBody>
      </p:sp>
    </p:spTree>
    <p:extLst>
      <p:ext uri="{BB962C8B-B14F-4D97-AF65-F5344CB8AC3E}">
        <p14:creationId xmlns:p14="http://schemas.microsoft.com/office/powerpoint/2010/main" val="422626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C8E3-0DF6-C116-51E3-435705768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6C6059-1074-208B-3531-0E6E357E04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5E2C0F-4A6A-51ED-0816-CF4B91665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B3AC9D-4303-47F8-C630-0E5A3944FC6B}"/>
              </a:ext>
            </a:extLst>
          </p:cNvPr>
          <p:cNvSpPr>
            <a:spLocks noGrp="1"/>
          </p:cNvSpPr>
          <p:nvPr>
            <p:ph type="dt" sz="half" idx="10"/>
          </p:nvPr>
        </p:nvSpPr>
        <p:spPr/>
        <p:txBody>
          <a:bodyPr/>
          <a:lstStyle/>
          <a:p>
            <a:fld id="{950E9052-DDC6-4210-A4C9-1678C66B4E0E}" type="datetimeFigureOut">
              <a:rPr lang="en-US" smtClean="0"/>
              <a:t>4/10/2025</a:t>
            </a:fld>
            <a:endParaRPr lang="en-US"/>
          </a:p>
        </p:txBody>
      </p:sp>
      <p:sp>
        <p:nvSpPr>
          <p:cNvPr id="6" name="Footer Placeholder 5">
            <a:extLst>
              <a:ext uri="{FF2B5EF4-FFF2-40B4-BE49-F238E27FC236}">
                <a16:creationId xmlns:a16="http://schemas.microsoft.com/office/drawing/2014/main" id="{AEFA3F55-79AE-355F-0933-1D7503FBB3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DEFD9-3B6C-EDDB-F944-446984C3A30C}"/>
              </a:ext>
            </a:extLst>
          </p:cNvPr>
          <p:cNvSpPr>
            <a:spLocks noGrp="1"/>
          </p:cNvSpPr>
          <p:nvPr>
            <p:ph type="sldNum" sz="quarter" idx="12"/>
          </p:nvPr>
        </p:nvSpPr>
        <p:spPr/>
        <p:txBody>
          <a:bodyPr/>
          <a:lstStyle/>
          <a:p>
            <a:fld id="{AEB9BE89-29D3-4F04-A6E4-6C7107314068}" type="slidenum">
              <a:rPr lang="en-US" smtClean="0"/>
              <a:t>‹#›</a:t>
            </a:fld>
            <a:endParaRPr lang="en-US"/>
          </a:p>
        </p:txBody>
      </p:sp>
    </p:spTree>
    <p:extLst>
      <p:ext uri="{BB962C8B-B14F-4D97-AF65-F5344CB8AC3E}">
        <p14:creationId xmlns:p14="http://schemas.microsoft.com/office/powerpoint/2010/main" val="3387965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11B206-6D3F-9821-8C2F-5BEE9D353F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08777C-6D84-2767-011B-E65C70F18D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D2263-4381-7212-C3AD-C873FDB1C6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E9052-DDC6-4210-A4C9-1678C66B4E0E}" type="datetimeFigureOut">
              <a:rPr lang="en-US" smtClean="0"/>
              <a:t>4/10/2025</a:t>
            </a:fld>
            <a:endParaRPr lang="en-US"/>
          </a:p>
        </p:txBody>
      </p:sp>
      <p:sp>
        <p:nvSpPr>
          <p:cNvPr id="5" name="Footer Placeholder 4">
            <a:extLst>
              <a:ext uri="{FF2B5EF4-FFF2-40B4-BE49-F238E27FC236}">
                <a16:creationId xmlns:a16="http://schemas.microsoft.com/office/drawing/2014/main" id="{8E911904-AE07-1C8B-295F-FAEFC469B6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828892-F896-1E6E-6475-6C5BE6971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9BE89-29D3-4F04-A6E4-6C7107314068}" type="slidenum">
              <a:rPr lang="en-US" smtClean="0"/>
              <a:t>‹#›</a:t>
            </a:fld>
            <a:endParaRPr lang="en-US"/>
          </a:p>
        </p:txBody>
      </p:sp>
    </p:spTree>
    <p:extLst>
      <p:ext uri="{BB962C8B-B14F-4D97-AF65-F5344CB8AC3E}">
        <p14:creationId xmlns:p14="http://schemas.microsoft.com/office/powerpoint/2010/main" val="390609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8CD4B5-6349-1BB1-D9D2-26ACF008381B}"/>
              </a:ext>
            </a:extLst>
          </p:cNvPr>
          <p:cNvSpPr/>
          <p:nvPr/>
        </p:nvSpPr>
        <p:spPr>
          <a:xfrm>
            <a:off x="0" y="0"/>
            <a:ext cx="12192000" cy="68580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5F2B7A7D-9854-04C4-96E7-BD7F67062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662" y="4381386"/>
            <a:ext cx="9470338" cy="101001"/>
          </a:xfrm>
          <a:prstGeom prst="rect">
            <a:avLst/>
          </a:prstGeom>
        </p:spPr>
      </p:pic>
      <p:pic>
        <p:nvPicPr>
          <p:cNvPr id="8" name="Picture 7">
            <a:extLst>
              <a:ext uri="{FF2B5EF4-FFF2-40B4-BE49-F238E27FC236}">
                <a16:creationId xmlns:a16="http://schemas.microsoft.com/office/drawing/2014/main" id="{E725DAB9-7125-4497-9CD9-E12291DA9358}"/>
              </a:ext>
            </a:extLst>
          </p:cNvPr>
          <p:cNvPicPr>
            <a:picLocks noChangeAspect="1"/>
          </p:cNvPicPr>
          <p:nvPr/>
        </p:nvPicPr>
        <p:blipFill rotWithShape="1">
          <a:blip r:embed="rId3"/>
          <a:srcRect l="81" t="26912" r="19271" b="245"/>
          <a:stretch/>
        </p:blipFill>
        <p:spPr>
          <a:xfrm flipH="1">
            <a:off x="-2659053" y="1862458"/>
            <a:ext cx="5525669" cy="4995542"/>
          </a:xfrm>
          <a:prstGeom prst="ellipse">
            <a:avLst/>
          </a:prstGeom>
          <a:ln w="76200">
            <a:solidFill>
              <a:schemeClr val="bg1"/>
            </a:solidFill>
          </a:ln>
        </p:spPr>
      </p:pic>
      <p:pic>
        <p:nvPicPr>
          <p:cNvPr id="12" name="Picture 11" descr="A picture containing text, person, standing&#10;&#10;Description automatically generated">
            <a:extLst>
              <a:ext uri="{FF2B5EF4-FFF2-40B4-BE49-F238E27FC236}">
                <a16:creationId xmlns:a16="http://schemas.microsoft.com/office/drawing/2014/main" id="{7B3662F9-0788-196A-F297-BB2DD15A8783}"/>
              </a:ext>
            </a:extLst>
          </p:cNvPr>
          <p:cNvPicPr>
            <a:picLocks noChangeAspect="1"/>
          </p:cNvPicPr>
          <p:nvPr/>
        </p:nvPicPr>
        <p:blipFill rotWithShape="1">
          <a:blip r:embed="rId4">
            <a:extLst>
              <a:ext uri="{28A0092B-C50C-407E-A947-70E740481C1C}">
                <a14:useLocalDpi xmlns:a14="http://schemas.microsoft.com/office/drawing/2010/main" val="0"/>
              </a:ext>
            </a:extLst>
          </a:blip>
          <a:srcRect l="10532" t="5480" r="44192" b="63758"/>
          <a:stretch/>
        </p:blipFill>
        <p:spPr>
          <a:xfrm>
            <a:off x="366506" y="-198242"/>
            <a:ext cx="3220036" cy="3281742"/>
          </a:xfrm>
          <a:prstGeom prst="ellipse">
            <a:avLst/>
          </a:prstGeom>
          <a:ln w="76200">
            <a:solidFill>
              <a:schemeClr val="bg1"/>
            </a:solidFill>
          </a:ln>
        </p:spPr>
      </p:pic>
      <p:pic>
        <p:nvPicPr>
          <p:cNvPr id="6" name="Picture 5" descr="A black background with white text&#10;&#10;Description automatically generated">
            <a:extLst>
              <a:ext uri="{FF2B5EF4-FFF2-40B4-BE49-F238E27FC236}">
                <a16:creationId xmlns:a16="http://schemas.microsoft.com/office/drawing/2014/main" id="{88E31C52-0853-5C40-5429-06DCF716AA85}"/>
              </a:ext>
            </a:extLst>
          </p:cNvPr>
          <p:cNvPicPr>
            <a:picLocks noChangeAspect="1"/>
          </p:cNvPicPr>
          <p:nvPr/>
        </p:nvPicPr>
        <p:blipFill>
          <a:blip r:embed="rId5"/>
          <a:stretch>
            <a:fillRect/>
          </a:stretch>
        </p:blipFill>
        <p:spPr>
          <a:xfrm>
            <a:off x="3915642" y="1864173"/>
            <a:ext cx="7740374" cy="2224756"/>
          </a:xfrm>
          <a:prstGeom prst="rect">
            <a:avLst/>
          </a:prstGeom>
        </p:spPr>
      </p:pic>
    </p:spTree>
    <p:extLst>
      <p:ext uri="{BB962C8B-B14F-4D97-AF65-F5344CB8AC3E}">
        <p14:creationId xmlns:p14="http://schemas.microsoft.com/office/powerpoint/2010/main" val="3058176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FE0B-B14C-9368-0104-2C15A75C5562}"/>
              </a:ext>
            </a:extLst>
          </p:cNvPr>
          <p:cNvSpPr>
            <a:spLocks noGrp="1"/>
          </p:cNvSpPr>
          <p:nvPr>
            <p:ph type="title"/>
          </p:nvPr>
        </p:nvSpPr>
        <p:spPr>
          <a:xfrm>
            <a:off x="640080" y="325369"/>
            <a:ext cx="4368602" cy="1010114"/>
          </a:xfrm>
        </p:spPr>
        <p:txBody>
          <a:bodyPr anchor="b">
            <a:normAutofit/>
          </a:bodyPr>
          <a:lstStyle/>
          <a:p>
            <a:r>
              <a:rPr lang="en-US" sz="5400" dirty="0"/>
              <a:t>Our school </a:t>
            </a:r>
          </a:p>
        </p:txBody>
      </p:sp>
      <p:sp>
        <p:nvSpPr>
          <p:cNvPr id="43" name="Content Placeholder 7">
            <a:extLst>
              <a:ext uri="{FF2B5EF4-FFF2-40B4-BE49-F238E27FC236}">
                <a16:creationId xmlns:a16="http://schemas.microsoft.com/office/drawing/2014/main" id="{E1DDD0BC-4B95-481D-BFA1-192C71F43008}"/>
              </a:ext>
            </a:extLst>
          </p:cNvPr>
          <p:cNvSpPr>
            <a:spLocks noGrp="1"/>
          </p:cNvSpPr>
          <p:nvPr>
            <p:ph idx="1"/>
          </p:nvPr>
        </p:nvSpPr>
        <p:spPr>
          <a:xfrm>
            <a:off x="3358048" y="4586088"/>
            <a:ext cx="4775551" cy="2807440"/>
          </a:xfrm>
        </p:spPr>
        <p:txBody>
          <a:bodyPr vert="horz" lIns="91440" tIns="45720" rIns="91440" bIns="45720" rtlCol="0" anchor="t">
            <a:normAutofit/>
          </a:bodyPr>
          <a:lstStyle/>
          <a:p>
            <a:pPr marL="0" indent="0">
              <a:lnSpc>
                <a:spcPct val="100000"/>
              </a:lnSpc>
              <a:spcBef>
                <a:spcPts val="0"/>
              </a:spcBef>
              <a:buNone/>
            </a:pPr>
            <a:r>
              <a:rPr lang="en-US" sz="1800" dirty="0">
                <a:latin typeface="Calibri"/>
                <a:ea typeface="Calibri"/>
                <a:cs typeface="Calibri"/>
              </a:rPr>
              <a:t>Two Campuses </a:t>
            </a:r>
          </a:p>
          <a:p>
            <a:pPr marL="0" indent="0">
              <a:lnSpc>
                <a:spcPct val="100000"/>
              </a:lnSpc>
              <a:spcBef>
                <a:spcPts val="0"/>
              </a:spcBef>
              <a:buNone/>
            </a:pPr>
            <a:endParaRPr lang="en-US" sz="1800" dirty="0">
              <a:latin typeface="Calibri"/>
              <a:ea typeface="Calibri"/>
              <a:cs typeface="Calibri"/>
            </a:endParaRPr>
          </a:p>
          <a:p>
            <a:pPr marL="0" indent="0">
              <a:lnSpc>
                <a:spcPct val="100000"/>
              </a:lnSpc>
              <a:spcBef>
                <a:spcPts val="0"/>
              </a:spcBef>
              <a:buNone/>
            </a:pPr>
            <a:r>
              <a:rPr lang="en-US" sz="1800" dirty="0">
                <a:latin typeface="Calibri"/>
                <a:ea typeface="Calibri"/>
                <a:cs typeface="Calibri"/>
              </a:rPr>
              <a:t>Casey:     Narre Warren </a:t>
            </a:r>
          </a:p>
          <a:p>
            <a:pPr marL="0" indent="0">
              <a:lnSpc>
                <a:spcPct val="100000"/>
              </a:lnSpc>
              <a:spcBef>
                <a:spcPts val="0"/>
              </a:spcBef>
              <a:buNone/>
            </a:pPr>
            <a:r>
              <a:rPr lang="en-US" sz="1800" dirty="0">
                <a:latin typeface="Calibri"/>
                <a:ea typeface="Calibri"/>
                <a:cs typeface="Calibri"/>
              </a:rPr>
              <a:t>Peninsula:   Frankston </a:t>
            </a:r>
          </a:p>
          <a:p>
            <a:pPr marL="0" indent="0">
              <a:lnSpc>
                <a:spcPct val="100000"/>
              </a:lnSpc>
              <a:spcBef>
                <a:spcPts val="0"/>
              </a:spcBef>
              <a:buNone/>
            </a:pPr>
            <a:endParaRPr lang="en-US" sz="1800" dirty="0">
              <a:latin typeface="Calibri"/>
              <a:ea typeface="Calibri"/>
              <a:cs typeface="Segoe UI"/>
            </a:endParaRPr>
          </a:p>
          <a:p>
            <a:pPr>
              <a:lnSpc>
                <a:spcPct val="100000"/>
              </a:lnSpc>
              <a:spcBef>
                <a:spcPts val="0"/>
              </a:spcBef>
            </a:pPr>
            <a:endParaRPr lang="en-US" sz="1800" dirty="0">
              <a:latin typeface="Calibri"/>
              <a:ea typeface="Calibri"/>
              <a:cs typeface="Segoe UI"/>
            </a:endParaRPr>
          </a:p>
          <a:p>
            <a:pPr>
              <a:lnSpc>
                <a:spcPct val="100000"/>
              </a:lnSpc>
              <a:spcBef>
                <a:spcPts val="0"/>
              </a:spcBef>
            </a:pPr>
            <a:endParaRPr lang="en-US" sz="1800" dirty="0">
              <a:latin typeface="Calibri"/>
              <a:ea typeface="Calibri"/>
              <a:cs typeface="Segoe UI"/>
            </a:endParaRPr>
          </a:p>
          <a:p>
            <a:pPr marL="0" indent="0">
              <a:lnSpc>
                <a:spcPct val="100000"/>
              </a:lnSpc>
              <a:spcBef>
                <a:spcPts val="0"/>
              </a:spcBef>
              <a:buNone/>
            </a:pPr>
            <a:endParaRPr lang="en-US" sz="1800" dirty="0">
              <a:latin typeface="Calibri"/>
              <a:ea typeface="Calibri"/>
              <a:cs typeface="Segoe UI"/>
            </a:endParaRPr>
          </a:p>
        </p:txBody>
      </p:sp>
      <p:pic>
        <p:nvPicPr>
          <p:cNvPr id="4" name="Content Placeholder 3" descr="A group of women sitting at a table using a computer&#10;&#10;Description automatically generated">
            <a:extLst>
              <a:ext uri="{FF2B5EF4-FFF2-40B4-BE49-F238E27FC236}">
                <a16:creationId xmlns:a16="http://schemas.microsoft.com/office/drawing/2014/main" id="{307DDBCB-7577-15C9-6892-75842EA00841}"/>
              </a:ext>
            </a:extLst>
          </p:cNvPr>
          <p:cNvPicPr>
            <a:picLocks noChangeAspect="1"/>
          </p:cNvPicPr>
          <p:nvPr/>
        </p:nvPicPr>
        <p:blipFill rotWithShape="1">
          <a:blip r:embed="rId2"/>
          <a:srcRect r="5715"/>
          <a:stretch/>
        </p:blipFill>
        <p:spPr>
          <a:xfrm>
            <a:off x="7216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6" descr="A blue and black logo&#10;&#10;Description automatically generated">
            <a:extLst>
              <a:ext uri="{FF2B5EF4-FFF2-40B4-BE49-F238E27FC236}">
                <a16:creationId xmlns:a16="http://schemas.microsoft.com/office/drawing/2014/main" id="{770C6412-212C-3FEC-BFCA-D77B61A960AD}"/>
              </a:ext>
            </a:extLst>
          </p:cNvPr>
          <p:cNvPicPr>
            <a:picLocks noChangeAspect="1"/>
          </p:cNvPicPr>
          <p:nvPr/>
        </p:nvPicPr>
        <p:blipFill>
          <a:blip r:embed="rId3">
            <a:alphaModFix amt="14000"/>
          </a:blip>
          <a:stretch>
            <a:fillRect/>
          </a:stretch>
        </p:blipFill>
        <p:spPr>
          <a:xfrm>
            <a:off x="-3587916" y="2895605"/>
            <a:ext cx="7354135" cy="6789485"/>
          </a:xfrm>
          <a:prstGeom prst="rect">
            <a:avLst/>
          </a:prstGeom>
        </p:spPr>
      </p:pic>
      <p:sp>
        <p:nvSpPr>
          <p:cNvPr id="6" name="Content Placeholder 2">
            <a:extLst>
              <a:ext uri="{FF2B5EF4-FFF2-40B4-BE49-F238E27FC236}">
                <a16:creationId xmlns:a16="http://schemas.microsoft.com/office/drawing/2014/main" id="{226F63AB-63BC-F210-D496-98627C8988E1}"/>
              </a:ext>
            </a:extLst>
          </p:cNvPr>
          <p:cNvSpPr>
            <a:spLocks noGrp="1"/>
          </p:cNvSpPr>
          <p:nvPr/>
        </p:nvSpPr>
        <p:spPr>
          <a:xfrm>
            <a:off x="643812" y="1335766"/>
            <a:ext cx="6305535" cy="2409507"/>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Foundation College is an independent school which sits within the </a:t>
            </a:r>
            <a:r>
              <a:rPr lang="en-US" err="1"/>
              <a:t>organisational</a:t>
            </a:r>
            <a:r>
              <a:rPr lang="en-US" dirty="0"/>
              <a:t> structure of Foundation Learning Centre. </a:t>
            </a:r>
          </a:p>
          <a:p>
            <a:endParaRPr lang="en-US" dirty="0">
              <a:ea typeface="Calibri"/>
              <a:cs typeface="Calibri"/>
            </a:endParaRPr>
          </a:p>
          <a:p>
            <a:r>
              <a:rPr lang="en-US" dirty="0"/>
              <a:t>Foundation College operates independently which is overseen by a school council who reports to the Foundation College Board of Management. </a:t>
            </a:r>
            <a:endParaRPr lang="en-US" dirty="0">
              <a:ea typeface="Calibri"/>
              <a:cs typeface="Calibri"/>
            </a:endParaRPr>
          </a:p>
          <a:p>
            <a:endParaRPr lang="en-US" dirty="0">
              <a:ea typeface="Calibri"/>
              <a:cs typeface="Calibri"/>
            </a:endParaRPr>
          </a:p>
          <a:p>
            <a:r>
              <a:rPr lang="en-US" dirty="0">
                <a:ea typeface="Calibri"/>
                <a:cs typeface="Calibri"/>
              </a:rPr>
              <a:t>Foundation College is an independent co-educational school. </a:t>
            </a:r>
          </a:p>
          <a:p>
            <a:endParaRPr lang="en-US" dirty="0">
              <a:ea typeface="Calibri"/>
              <a:cs typeface="Calibri"/>
            </a:endParaRPr>
          </a:p>
          <a:p>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4140329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91A1-6E16-EE44-C236-B8A3FC68C8BB}"/>
              </a:ext>
            </a:extLst>
          </p:cNvPr>
          <p:cNvSpPr>
            <a:spLocks noGrp="1"/>
          </p:cNvSpPr>
          <p:nvPr>
            <p:ph type="title"/>
          </p:nvPr>
        </p:nvSpPr>
        <p:spPr>
          <a:xfrm>
            <a:off x="572493" y="238539"/>
            <a:ext cx="11018520" cy="1434415"/>
          </a:xfrm>
        </p:spPr>
        <p:txBody>
          <a:bodyPr anchor="b">
            <a:normAutofit/>
          </a:bodyPr>
          <a:lstStyle/>
          <a:p>
            <a:r>
              <a:rPr lang="en-US" sz="5400" dirty="0"/>
              <a:t>What we offer</a:t>
            </a:r>
          </a:p>
        </p:txBody>
      </p:sp>
      <p:sp>
        <p:nvSpPr>
          <p:cNvPr id="8" name="Content Placeholder 7">
            <a:extLst>
              <a:ext uri="{FF2B5EF4-FFF2-40B4-BE49-F238E27FC236}">
                <a16:creationId xmlns:a16="http://schemas.microsoft.com/office/drawing/2014/main" id="{74F8B471-0A9B-3359-173A-856B65D73E7C}"/>
              </a:ext>
            </a:extLst>
          </p:cNvPr>
          <p:cNvSpPr>
            <a:spLocks noGrp="1"/>
          </p:cNvSpPr>
          <p:nvPr>
            <p:ph idx="1"/>
          </p:nvPr>
        </p:nvSpPr>
        <p:spPr>
          <a:xfrm>
            <a:off x="572493" y="1712898"/>
            <a:ext cx="7098401" cy="4519415"/>
          </a:xfrm>
        </p:spPr>
        <p:txBody>
          <a:bodyPr vert="horz" lIns="91440" tIns="45720" rIns="91440" bIns="45720" rtlCol="0" anchor="t">
            <a:normAutofit/>
          </a:bodyPr>
          <a:lstStyle/>
          <a:p>
            <a:pPr marL="0" indent="0">
              <a:spcBef>
                <a:spcPts val="0"/>
              </a:spcBef>
              <a:spcAft>
                <a:spcPts val="600"/>
              </a:spcAft>
              <a:buNone/>
            </a:pPr>
            <a:r>
              <a:rPr lang="en-US" sz="1800" dirty="0">
                <a:latin typeface="Calibri"/>
                <a:ea typeface="Calibri"/>
                <a:cs typeface="Segoe UI"/>
              </a:rPr>
              <a:t>VPC    </a:t>
            </a:r>
            <a:endParaRPr lang="en-US" dirty="0">
              <a:ea typeface="Calibri"/>
              <a:cs typeface="Calibri"/>
            </a:endParaRPr>
          </a:p>
          <a:p>
            <a:pPr marL="0" indent="0">
              <a:spcBef>
                <a:spcPts val="0"/>
              </a:spcBef>
              <a:spcAft>
                <a:spcPts val="600"/>
              </a:spcAft>
              <a:buNone/>
            </a:pPr>
            <a:r>
              <a:rPr lang="en-US" sz="1800" dirty="0">
                <a:latin typeface="Calibri"/>
                <a:ea typeface="Calibri"/>
                <a:cs typeface="Segoe UI"/>
              </a:rPr>
              <a:t>VCE-VM Year 11 &amp; Year 12 </a:t>
            </a:r>
          </a:p>
          <a:p>
            <a:pPr marL="0" indent="0">
              <a:spcBef>
                <a:spcPts val="0"/>
              </a:spcBef>
              <a:spcAft>
                <a:spcPts val="600"/>
              </a:spcAft>
              <a:buNone/>
            </a:pPr>
            <a:r>
              <a:rPr lang="en-US" sz="1800" dirty="0">
                <a:latin typeface="Calibri"/>
                <a:ea typeface="Calibri"/>
                <a:cs typeface="Segoe UI"/>
              </a:rPr>
              <a:t>YPEP – Young Parent Education Program </a:t>
            </a:r>
          </a:p>
          <a:p>
            <a:pPr>
              <a:spcBef>
                <a:spcPts val="0"/>
              </a:spcBef>
              <a:spcAft>
                <a:spcPts val="600"/>
              </a:spcAft>
            </a:pPr>
            <a:endParaRPr lang="en-US" sz="1800" dirty="0">
              <a:latin typeface="Calibri"/>
              <a:ea typeface="Calibri"/>
              <a:cs typeface="Segoe UI"/>
            </a:endParaRPr>
          </a:p>
          <a:p>
            <a:pPr marL="0" indent="0">
              <a:spcBef>
                <a:spcPts val="0"/>
              </a:spcBef>
              <a:spcAft>
                <a:spcPts val="600"/>
              </a:spcAft>
              <a:buNone/>
            </a:pPr>
            <a:r>
              <a:rPr lang="en-US" sz="1800" dirty="0">
                <a:latin typeface="Calibri"/>
                <a:ea typeface="Calibri"/>
                <a:cs typeface="Segoe UI"/>
              </a:rPr>
              <a:t>  3 day on campus program </a:t>
            </a:r>
            <a:endParaRPr lang="en-US" sz="1800" dirty="0">
              <a:ea typeface="Calibri"/>
              <a:cs typeface="Calibri"/>
            </a:endParaRPr>
          </a:p>
          <a:p>
            <a:pPr marL="0" indent="0">
              <a:spcBef>
                <a:spcPts val="0"/>
              </a:spcBef>
              <a:spcAft>
                <a:spcPts val="600"/>
              </a:spcAft>
              <a:buNone/>
            </a:pPr>
            <a:r>
              <a:rPr lang="en-US" sz="1800" dirty="0">
                <a:latin typeface="Calibri"/>
                <a:ea typeface="Calibri"/>
                <a:cs typeface="Segoe UI"/>
              </a:rPr>
              <a:t>  1 day VET with FLC or external providers </a:t>
            </a:r>
          </a:p>
          <a:p>
            <a:pPr>
              <a:spcBef>
                <a:spcPts val="0"/>
              </a:spcBef>
              <a:spcAft>
                <a:spcPts val="600"/>
              </a:spcAft>
            </a:pPr>
            <a:endParaRPr lang="en-US" sz="1800" dirty="0">
              <a:latin typeface="Calibri"/>
              <a:ea typeface="Calibri"/>
              <a:cs typeface="Segoe UI"/>
            </a:endParaRPr>
          </a:p>
          <a:p>
            <a:pPr marL="0" indent="0">
              <a:spcBef>
                <a:spcPts val="0"/>
              </a:spcBef>
              <a:spcAft>
                <a:spcPts val="600"/>
              </a:spcAft>
              <a:buNone/>
            </a:pPr>
            <a:r>
              <a:rPr lang="en-US" sz="1800" dirty="0">
                <a:latin typeface="Calibri"/>
                <a:ea typeface="Calibri"/>
                <a:cs typeface="Segoe UI"/>
              </a:rPr>
              <a:t>Small class sizes and individual support </a:t>
            </a:r>
          </a:p>
          <a:p>
            <a:pPr marL="0" indent="0">
              <a:buNone/>
            </a:pPr>
            <a:r>
              <a:rPr lang="en-US" sz="1800" dirty="0">
                <a:latin typeface="Calibri"/>
                <a:ea typeface="Calibri"/>
                <a:cs typeface="Arial"/>
              </a:rPr>
              <a:t>Students are supported to develop </a:t>
            </a:r>
          </a:p>
          <a:p>
            <a:pPr lvl="1">
              <a:buFont typeface="Courier New" panose="020B0604020202020204" pitchFamily="34" charset="0"/>
              <a:buChar char="o"/>
            </a:pPr>
            <a:r>
              <a:rPr lang="en-US" sz="1800" dirty="0">
                <a:latin typeface="Calibri"/>
                <a:ea typeface="Calibri"/>
                <a:cs typeface="Arial"/>
              </a:rPr>
              <a:t>employability skills</a:t>
            </a:r>
          </a:p>
          <a:p>
            <a:pPr lvl="1">
              <a:buFont typeface="Courier New" panose="020B0604020202020204" pitchFamily="34" charset="0"/>
              <a:buChar char="o"/>
            </a:pPr>
            <a:r>
              <a:rPr lang="en-US" sz="1800" dirty="0">
                <a:latin typeface="Calibri"/>
                <a:ea typeface="Calibri"/>
                <a:cs typeface="Arial"/>
              </a:rPr>
              <a:t>a high level of interpersonal skills</a:t>
            </a:r>
          </a:p>
          <a:p>
            <a:pPr lvl="1">
              <a:buFont typeface="Courier New" panose="020B0604020202020204" pitchFamily="34" charset="0"/>
              <a:buChar char="o"/>
            </a:pPr>
            <a:r>
              <a:rPr lang="en-US" sz="1800" dirty="0">
                <a:latin typeface="Calibri"/>
                <a:ea typeface="Calibri"/>
                <a:cs typeface="Arial"/>
              </a:rPr>
              <a:t>independent action and decision making skills</a:t>
            </a:r>
          </a:p>
          <a:p>
            <a:pPr lvl="1">
              <a:buFont typeface="Courier New" panose="020B0604020202020204" pitchFamily="34" charset="0"/>
              <a:buChar char="o"/>
            </a:pPr>
            <a:r>
              <a:rPr lang="en-US" sz="1800" dirty="0">
                <a:latin typeface="Calibri"/>
                <a:ea typeface="Calibri"/>
                <a:cs typeface="Arial"/>
              </a:rPr>
              <a:t>leadership skills. </a:t>
            </a:r>
          </a:p>
          <a:p>
            <a:pPr lvl="1">
              <a:buFont typeface="Courier New" panose="020B0604020202020204" pitchFamily="34" charset="0"/>
              <a:buChar char="o"/>
            </a:pPr>
            <a:endParaRPr lang="en-US" sz="2000" dirty="0">
              <a:latin typeface="Arial"/>
              <a:cs typeface="Arial"/>
            </a:endParaRPr>
          </a:p>
          <a:p>
            <a:endParaRPr lang="en-US" sz="2000" dirty="0">
              <a:latin typeface="Arial"/>
              <a:cs typeface="Arial"/>
            </a:endParaRPr>
          </a:p>
        </p:txBody>
      </p:sp>
      <p:pic>
        <p:nvPicPr>
          <p:cNvPr id="4" name="Content Placeholder 3" descr="A person pouring flour into a bowl&#10;&#10;Description automatically generated">
            <a:extLst>
              <a:ext uri="{FF2B5EF4-FFF2-40B4-BE49-F238E27FC236}">
                <a16:creationId xmlns:a16="http://schemas.microsoft.com/office/drawing/2014/main" id="{772CD59F-F0D3-8348-113B-8D8DE1D701AA}"/>
              </a:ext>
            </a:extLst>
          </p:cNvPr>
          <p:cNvPicPr>
            <a:picLocks noChangeAspect="1"/>
          </p:cNvPicPr>
          <p:nvPr/>
        </p:nvPicPr>
        <p:blipFill rotWithShape="1">
          <a:blip r:embed="rId2"/>
          <a:srcRect r="4259" b="-5"/>
          <a:stretch/>
        </p:blipFill>
        <p:spPr>
          <a:xfrm>
            <a:off x="7675658" y="38885"/>
            <a:ext cx="3941064" cy="4096512"/>
          </a:xfrm>
          <a:prstGeom prst="rect">
            <a:avLst/>
          </a:prstGeom>
        </p:spPr>
      </p:pic>
      <p:sp>
        <p:nvSpPr>
          <p:cNvPr id="10" name="TextBox 9">
            <a:extLst>
              <a:ext uri="{FF2B5EF4-FFF2-40B4-BE49-F238E27FC236}">
                <a16:creationId xmlns:a16="http://schemas.microsoft.com/office/drawing/2014/main" id="{93AE6B90-E6AB-F32A-D1EA-23C8360AC423}"/>
              </a:ext>
            </a:extLst>
          </p:cNvPr>
          <p:cNvSpPr txBox="1"/>
          <p:nvPr/>
        </p:nvSpPr>
        <p:spPr>
          <a:xfrm>
            <a:off x="7265265" y="4350389"/>
            <a:ext cx="4759805" cy="2031325"/>
          </a:xfrm>
          <a:prstGeom prst="rect">
            <a:avLst/>
          </a:prstGeom>
          <a:solidFill>
            <a:schemeClr val="accent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ea typeface="Calibri"/>
                <a:cs typeface="Calibri"/>
              </a:rPr>
              <a:t>Our alternative education setting encourages students to build their </a:t>
            </a:r>
          </a:p>
          <a:p>
            <a:pPr algn="ctr"/>
            <a:r>
              <a:rPr lang="en-US" dirty="0">
                <a:latin typeface="Calibri"/>
                <a:ea typeface="Calibri"/>
                <a:cs typeface="Calibri"/>
              </a:rPr>
              <a:t>capacity to engage in education through supportive small classes, access to </a:t>
            </a:r>
          </a:p>
          <a:p>
            <a:pPr algn="ctr"/>
            <a:r>
              <a:rPr lang="en-US" dirty="0">
                <a:latin typeface="Calibri"/>
                <a:ea typeface="Calibri"/>
                <a:cs typeface="Calibri"/>
              </a:rPr>
              <a:t>Wellbeing and Careers advice, and </a:t>
            </a:r>
          </a:p>
          <a:p>
            <a:pPr algn="ctr"/>
            <a:r>
              <a:rPr lang="en-US" dirty="0">
                <a:latin typeface="Calibri"/>
                <a:ea typeface="Calibri"/>
                <a:cs typeface="Calibri"/>
              </a:rPr>
              <a:t>curriculum tailored to build their knowledge and skills through real world, hands on learning.</a:t>
            </a:r>
          </a:p>
        </p:txBody>
      </p:sp>
    </p:spTree>
    <p:extLst>
      <p:ext uri="{BB962C8B-B14F-4D97-AF65-F5344CB8AC3E}">
        <p14:creationId xmlns:p14="http://schemas.microsoft.com/office/powerpoint/2010/main" val="1071429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5A6B6-5BE9-BB77-0780-E8B9B28EABDD}"/>
              </a:ext>
            </a:extLst>
          </p:cNvPr>
          <p:cNvSpPr>
            <a:spLocks noGrp="1"/>
          </p:cNvSpPr>
          <p:nvPr>
            <p:ph type="title"/>
          </p:nvPr>
        </p:nvSpPr>
        <p:spPr>
          <a:xfrm>
            <a:off x="612648" y="460374"/>
            <a:ext cx="5221224" cy="961644"/>
          </a:xfrm>
        </p:spPr>
        <p:txBody>
          <a:bodyPr anchor="b">
            <a:normAutofit/>
          </a:bodyPr>
          <a:lstStyle/>
          <a:p>
            <a:r>
              <a:rPr lang="en-US" sz="5400"/>
              <a:t>Our Students </a:t>
            </a:r>
          </a:p>
        </p:txBody>
      </p:sp>
      <p:pic>
        <p:nvPicPr>
          <p:cNvPr id="13" name="Picture 12" descr="A blue and black logo&#10;&#10;Description automatically generated">
            <a:extLst>
              <a:ext uri="{FF2B5EF4-FFF2-40B4-BE49-F238E27FC236}">
                <a16:creationId xmlns:a16="http://schemas.microsoft.com/office/drawing/2014/main" id="{95B3865B-CA18-5FFB-746F-180F08B2C3E7}"/>
              </a:ext>
            </a:extLst>
          </p:cNvPr>
          <p:cNvPicPr>
            <a:picLocks noChangeAspect="1"/>
          </p:cNvPicPr>
          <p:nvPr/>
        </p:nvPicPr>
        <p:blipFill rotWithShape="1">
          <a:blip r:embed="rId2">
            <a:alphaModFix amt="22000"/>
          </a:blip>
          <a:srcRect r="53" b="1"/>
          <a:stretch/>
        </p:blipFill>
        <p:spPr>
          <a:xfrm>
            <a:off x="5572159" y="-1834811"/>
            <a:ext cx="7209419" cy="6615369"/>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sp>
        <p:nvSpPr>
          <p:cNvPr id="15" name="Content Placeholder 14">
            <a:extLst>
              <a:ext uri="{FF2B5EF4-FFF2-40B4-BE49-F238E27FC236}">
                <a16:creationId xmlns:a16="http://schemas.microsoft.com/office/drawing/2014/main" id="{0821B249-4169-F490-BAB7-0895DF517BDC}"/>
              </a:ext>
            </a:extLst>
          </p:cNvPr>
          <p:cNvSpPr>
            <a:spLocks noGrp="1"/>
          </p:cNvSpPr>
          <p:nvPr>
            <p:ph idx="1"/>
          </p:nvPr>
        </p:nvSpPr>
        <p:spPr>
          <a:xfrm>
            <a:off x="614985" y="1469847"/>
            <a:ext cx="9330422" cy="3311703"/>
          </a:xfrm>
        </p:spPr>
        <p:txBody>
          <a:bodyPr vert="horz" lIns="91440" tIns="45720" rIns="91440" bIns="45720" rtlCol="0" anchor="t">
            <a:normAutofit/>
          </a:bodyPr>
          <a:lstStyle/>
          <a:p>
            <a:pPr>
              <a:spcBef>
                <a:spcPts val="0"/>
              </a:spcBef>
              <a:spcAft>
                <a:spcPts val="600"/>
              </a:spcAft>
            </a:pPr>
            <a:r>
              <a:rPr lang="en-US" sz="1800" dirty="0">
                <a:latin typeface="Calibri"/>
                <a:ea typeface="Calibri"/>
                <a:cs typeface="Segoe UI"/>
              </a:rPr>
              <a:t>have not found success in a mainstream school setting</a:t>
            </a:r>
          </a:p>
          <a:p>
            <a:pPr>
              <a:spcBef>
                <a:spcPts val="0"/>
              </a:spcBef>
              <a:spcAft>
                <a:spcPts val="600"/>
              </a:spcAft>
            </a:pPr>
            <a:endParaRPr lang="en-US" sz="1800" dirty="0">
              <a:latin typeface="Calibri"/>
              <a:ea typeface="Calibri"/>
              <a:cs typeface="Segoe UI"/>
            </a:endParaRPr>
          </a:p>
          <a:p>
            <a:pPr>
              <a:spcBef>
                <a:spcPts val="0"/>
              </a:spcBef>
              <a:spcAft>
                <a:spcPts val="600"/>
              </a:spcAft>
            </a:pPr>
            <a:r>
              <a:rPr lang="en-US" sz="1800" dirty="0">
                <a:latin typeface="Calibri"/>
                <a:ea typeface="Calibri"/>
                <a:cs typeface="Segoe UI"/>
              </a:rPr>
              <a:t>have disengaged from mainstream education; we support a transition back into education </a:t>
            </a:r>
            <a:endParaRPr lang="en-US" sz="1800" dirty="0">
              <a:latin typeface="Calibri"/>
              <a:ea typeface="Calibri"/>
            </a:endParaRPr>
          </a:p>
        </p:txBody>
      </p:sp>
      <p:pic>
        <p:nvPicPr>
          <p:cNvPr id="11" name="Content Placeholder 10" descr="A person standing in front of a display&#10;&#10;Description automatically generated">
            <a:extLst>
              <a:ext uri="{FF2B5EF4-FFF2-40B4-BE49-F238E27FC236}">
                <a16:creationId xmlns:a16="http://schemas.microsoft.com/office/drawing/2014/main" id="{5033DB66-D69D-CA71-6CE1-725937ACB9D9}"/>
              </a:ext>
            </a:extLst>
          </p:cNvPr>
          <p:cNvPicPr>
            <a:picLocks noChangeAspect="1"/>
          </p:cNvPicPr>
          <p:nvPr/>
        </p:nvPicPr>
        <p:blipFill rotWithShape="1">
          <a:blip r:embed="rId3"/>
          <a:srcRect r="7878" b="2"/>
          <a:stretch/>
        </p:blipFill>
        <p:spPr>
          <a:xfrm>
            <a:off x="7684101" y="26779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
        <p:nvSpPr>
          <p:cNvPr id="6" name="Title 1">
            <a:extLst>
              <a:ext uri="{FF2B5EF4-FFF2-40B4-BE49-F238E27FC236}">
                <a16:creationId xmlns:a16="http://schemas.microsoft.com/office/drawing/2014/main" id="{EB254751-1B02-E352-95F3-DB1A028403F6}"/>
              </a:ext>
            </a:extLst>
          </p:cNvPr>
          <p:cNvSpPr txBox="1">
            <a:spLocks/>
          </p:cNvSpPr>
          <p:nvPr/>
        </p:nvSpPr>
        <p:spPr>
          <a:xfrm>
            <a:off x="610001" y="2961981"/>
            <a:ext cx="6894576" cy="92583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Wellbeing support </a:t>
            </a:r>
          </a:p>
        </p:txBody>
      </p:sp>
      <p:sp>
        <p:nvSpPr>
          <p:cNvPr id="8" name="Content Placeholder 2">
            <a:extLst>
              <a:ext uri="{FF2B5EF4-FFF2-40B4-BE49-F238E27FC236}">
                <a16:creationId xmlns:a16="http://schemas.microsoft.com/office/drawing/2014/main" id="{71632C98-6AF7-A128-19FC-6957D575C387}"/>
              </a:ext>
            </a:extLst>
          </p:cNvPr>
          <p:cNvSpPr txBox="1">
            <a:spLocks/>
          </p:cNvSpPr>
          <p:nvPr/>
        </p:nvSpPr>
        <p:spPr>
          <a:xfrm>
            <a:off x="621030" y="4063030"/>
            <a:ext cx="7336959" cy="2398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600"/>
              </a:spcAft>
              <a:buFont typeface="Arial,Sans-Serif" panose="020B0604020202020204" pitchFamily="34" charset="0"/>
              <a:buChar char="•"/>
            </a:pPr>
            <a:r>
              <a:rPr lang="en-US" sz="1800" err="1">
                <a:latin typeface="Calibri"/>
                <a:ea typeface="Calibri"/>
                <a:cs typeface="Arial"/>
              </a:rPr>
              <a:t>Individualised</a:t>
            </a:r>
            <a:r>
              <a:rPr lang="en-US" sz="1800" dirty="0">
                <a:latin typeface="Calibri"/>
                <a:ea typeface="Calibri"/>
                <a:cs typeface="Arial"/>
              </a:rPr>
              <a:t> support in class </a:t>
            </a:r>
          </a:p>
          <a:p>
            <a:pPr marL="342900" indent="-342900">
              <a:spcBef>
                <a:spcPts val="0"/>
              </a:spcBef>
              <a:spcAft>
                <a:spcPts val="600"/>
              </a:spcAft>
              <a:buFont typeface="Arial,Sans-Serif" panose="020B0604020202020204" pitchFamily="34" charset="0"/>
              <a:buChar char="•"/>
            </a:pPr>
            <a:endParaRPr lang="en-US" sz="1800" dirty="0">
              <a:latin typeface="Calibri"/>
              <a:ea typeface="Calibri"/>
              <a:cs typeface="Arial"/>
            </a:endParaRPr>
          </a:p>
          <a:p>
            <a:pPr marL="342900" indent="-342900">
              <a:spcBef>
                <a:spcPts val="0"/>
              </a:spcBef>
              <a:spcAft>
                <a:spcPts val="600"/>
              </a:spcAft>
              <a:buFont typeface="Arial,Sans-Serif" panose="020B0604020202020204" pitchFamily="34" charset="0"/>
              <a:buChar char="•"/>
            </a:pPr>
            <a:r>
              <a:rPr lang="en-US" sz="1800" dirty="0">
                <a:latin typeface="Calibri"/>
                <a:ea typeface="Calibri"/>
                <a:cs typeface="Arial"/>
              </a:rPr>
              <a:t>Wellbeing sessions </a:t>
            </a:r>
          </a:p>
          <a:p>
            <a:pPr marL="342900" indent="-342900">
              <a:spcBef>
                <a:spcPts val="0"/>
              </a:spcBef>
              <a:spcAft>
                <a:spcPts val="600"/>
              </a:spcAft>
              <a:buFont typeface="Arial,Sans-Serif" panose="020B0604020202020204" pitchFamily="34" charset="0"/>
              <a:buChar char="•"/>
            </a:pPr>
            <a:endParaRPr lang="en-US" sz="1800" dirty="0">
              <a:latin typeface="Calibri"/>
              <a:ea typeface="Calibri"/>
              <a:cs typeface="Arial"/>
            </a:endParaRPr>
          </a:p>
          <a:p>
            <a:pPr marL="342900" indent="-342900">
              <a:spcBef>
                <a:spcPts val="0"/>
              </a:spcBef>
              <a:spcAft>
                <a:spcPts val="600"/>
              </a:spcAft>
              <a:buFont typeface="Arial,Sans-Serif" panose="020B0604020202020204" pitchFamily="34" charset="0"/>
              <a:buChar char="•"/>
            </a:pPr>
            <a:r>
              <a:rPr lang="en-US" sz="1800" dirty="0">
                <a:latin typeface="Calibri"/>
                <a:ea typeface="Calibri"/>
                <a:cs typeface="Arial"/>
              </a:rPr>
              <a:t>The Resilience Project is team taught with a Wellbeing staff member and Class teacher </a:t>
            </a:r>
          </a:p>
          <a:p>
            <a:pPr marL="342900" indent="-342900">
              <a:spcBef>
                <a:spcPts val="0"/>
              </a:spcBef>
              <a:spcAft>
                <a:spcPts val="600"/>
              </a:spcAft>
              <a:buFont typeface="Arial,Sans-Serif" panose="020B0604020202020204" pitchFamily="34" charset="0"/>
              <a:buChar char="•"/>
            </a:pPr>
            <a:endParaRPr lang="en-US" sz="1800" dirty="0">
              <a:latin typeface="Calibri"/>
              <a:ea typeface="Calibri"/>
              <a:cs typeface="Arial"/>
            </a:endParaRPr>
          </a:p>
          <a:p>
            <a:pPr marL="342900" indent="-342900">
              <a:spcBef>
                <a:spcPts val="0"/>
              </a:spcBef>
              <a:spcAft>
                <a:spcPts val="600"/>
              </a:spcAft>
              <a:buFont typeface="Arial,Sans-Serif" panose="020B0604020202020204" pitchFamily="34" charset="0"/>
              <a:buChar char="•"/>
            </a:pPr>
            <a:r>
              <a:rPr lang="en-US" sz="1800" dirty="0">
                <a:latin typeface="Calibri"/>
                <a:ea typeface="Calibri"/>
                <a:cs typeface="Arial"/>
              </a:rPr>
              <a:t>Wrap around care linking students with existing support network to ensure each student is well supported and set up for success.</a:t>
            </a:r>
          </a:p>
          <a:p>
            <a:pPr marL="342900" indent="-342900">
              <a:spcBef>
                <a:spcPts val="0"/>
              </a:spcBef>
              <a:spcAft>
                <a:spcPts val="600"/>
              </a:spcAft>
              <a:buFont typeface="Arial,Sans-Serif" panose="020B0604020202020204" pitchFamily="34" charset="0"/>
              <a:buChar char="•"/>
            </a:pPr>
            <a:endParaRPr lang="en-US" sz="2000">
              <a:latin typeface="Arial"/>
              <a:cs typeface="Arial"/>
            </a:endParaRPr>
          </a:p>
        </p:txBody>
      </p:sp>
    </p:spTree>
    <p:extLst>
      <p:ext uri="{BB962C8B-B14F-4D97-AF65-F5344CB8AC3E}">
        <p14:creationId xmlns:p14="http://schemas.microsoft.com/office/powerpoint/2010/main" val="779738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CEAFC-1AFE-DCB2-A8D6-01EE197D7613}"/>
              </a:ext>
            </a:extLst>
          </p:cNvPr>
          <p:cNvSpPr>
            <a:spLocks noGrp="1"/>
          </p:cNvSpPr>
          <p:nvPr>
            <p:ph type="title"/>
          </p:nvPr>
        </p:nvSpPr>
        <p:spPr>
          <a:xfrm>
            <a:off x="761800" y="523876"/>
            <a:ext cx="5334197" cy="1708242"/>
          </a:xfrm>
        </p:spPr>
        <p:txBody>
          <a:bodyPr anchor="ctr">
            <a:normAutofit/>
          </a:bodyPr>
          <a:lstStyle/>
          <a:p>
            <a:pPr algn="ctr"/>
            <a:r>
              <a:rPr lang="en-US" sz="4000" dirty="0">
                <a:ea typeface="Calibri"/>
                <a:cs typeface="Calibri"/>
              </a:rPr>
              <a:t>Young Parent Education Program </a:t>
            </a:r>
            <a:endParaRPr lang="en-US" sz="4000" dirty="0"/>
          </a:p>
        </p:txBody>
      </p:sp>
      <p:sp>
        <p:nvSpPr>
          <p:cNvPr id="3" name="Content Placeholder 2">
            <a:extLst>
              <a:ext uri="{FF2B5EF4-FFF2-40B4-BE49-F238E27FC236}">
                <a16:creationId xmlns:a16="http://schemas.microsoft.com/office/drawing/2014/main" id="{9FAC9C3A-B504-2365-889C-CF7511FA96B4}"/>
              </a:ext>
            </a:extLst>
          </p:cNvPr>
          <p:cNvSpPr>
            <a:spLocks noGrp="1"/>
          </p:cNvSpPr>
          <p:nvPr>
            <p:ph idx="1"/>
          </p:nvPr>
        </p:nvSpPr>
        <p:spPr>
          <a:xfrm>
            <a:off x="761800" y="2470244"/>
            <a:ext cx="5896172" cy="4379435"/>
          </a:xfrm>
        </p:spPr>
        <p:txBody>
          <a:bodyPr vert="horz" lIns="91440" tIns="45720" rIns="91440" bIns="45720" rtlCol="0" anchor="ctr">
            <a:noAutofit/>
          </a:bodyPr>
          <a:lstStyle/>
          <a:p>
            <a:r>
              <a:rPr lang="en-US" sz="1800" dirty="0">
                <a:latin typeface="Calibri"/>
                <a:ea typeface="Calibri"/>
                <a:cs typeface="Calibri"/>
              </a:rPr>
              <a:t>The YPEP is an inclusive and flexible Learning model for pregnant and parenting young people</a:t>
            </a:r>
          </a:p>
          <a:p>
            <a:pPr marL="0" indent="0">
              <a:buNone/>
            </a:pPr>
            <a:endParaRPr lang="en-US" sz="1800" dirty="0">
              <a:latin typeface="Calibri"/>
              <a:ea typeface="Calibri"/>
              <a:cs typeface="Calibri"/>
            </a:endParaRPr>
          </a:p>
          <a:p>
            <a:r>
              <a:rPr lang="en-US" sz="1800" dirty="0">
                <a:latin typeface="Calibri"/>
                <a:ea typeface="Calibri"/>
                <a:cs typeface="Calibri"/>
              </a:rPr>
              <a:t>Students are encouraged to bring their babies into class whilst studying (until walking or 12 months old at Casey and to 4 years at Peninsula)</a:t>
            </a:r>
          </a:p>
          <a:p>
            <a:pPr marL="0" indent="0">
              <a:buNone/>
            </a:pPr>
            <a:endParaRPr lang="en-US" sz="1800" dirty="0">
              <a:latin typeface="Calibri"/>
              <a:ea typeface="Calibri"/>
              <a:cs typeface="Calibri"/>
            </a:endParaRPr>
          </a:p>
          <a:p>
            <a:r>
              <a:rPr lang="en-US" sz="1800" dirty="0">
                <a:latin typeface="Calibri"/>
                <a:ea typeface="Calibri"/>
                <a:cs typeface="Calibri"/>
              </a:rPr>
              <a:t>A qualified childcare support worker will be in attendance during every class to assist with providing care for the babies and support the students with developing skills and knowledge to care for their baby. </a:t>
            </a:r>
          </a:p>
          <a:p>
            <a:pPr marL="0" indent="0">
              <a:buNone/>
            </a:pPr>
            <a:endParaRPr lang="en-US" sz="1800" dirty="0">
              <a:latin typeface="Calibri"/>
              <a:ea typeface="Calibri"/>
              <a:cs typeface="Calibri"/>
            </a:endParaRPr>
          </a:p>
          <a:p>
            <a:r>
              <a:rPr lang="en-US" sz="1800" dirty="0">
                <a:latin typeface="Calibri"/>
                <a:ea typeface="Calibri"/>
                <a:cs typeface="Calibri"/>
              </a:rPr>
              <a:t>Wellbeing support for young people </a:t>
            </a:r>
          </a:p>
          <a:p>
            <a:endParaRPr lang="en-US" sz="1600">
              <a:ea typeface="Calibri"/>
              <a:cs typeface="Calibri"/>
            </a:endParaRPr>
          </a:p>
        </p:txBody>
      </p:sp>
      <p:pic>
        <p:nvPicPr>
          <p:cNvPr id="5" name="Picture 4" descr="A person reading a book to a baby&#10;&#10;Description automatically generated">
            <a:extLst>
              <a:ext uri="{FF2B5EF4-FFF2-40B4-BE49-F238E27FC236}">
                <a16:creationId xmlns:a16="http://schemas.microsoft.com/office/drawing/2014/main" id="{9C301467-1F73-8158-2F5E-D22FAD2E0A69}"/>
              </a:ext>
            </a:extLst>
          </p:cNvPr>
          <p:cNvPicPr>
            <a:picLocks noChangeAspect="1"/>
          </p:cNvPicPr>
          <p:nvPr/>
        </p:nvPicPr>
        <p:blipFill rotWithShape="1">
          <a:blip r:embed="rId2">
            <a:extLst>
              <a:ext uri="{28A0092B-C50C-407E-A947-70E740481C1C}">
                <a14:useLocalDpi xmlns:a14="http://schemas.microsoft.com/office/drawing/2010/main" val="0"/>
              </a:ext>
            </a:extLst>
          </a:blip>
          <a:srcRect l="38677" r="968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742908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erson holding a baby&#10;&#10;AI-generated content may be incorrect.">
            <a:extLst>
              <a:ext uri="{FF2B5EF4-FFF2-40B4-BE49-F238E27FC236}">
                <a16:creationId xmlns:a16="http://schemas.microsoft.com/office/drawing/2014/main" id="{3182219F-5EBB-F9A4-81B1-D9A1A7AACB41}"/>
              </a:ext>
            </a:extLst>
          </p:cNvPr>
          <p:cNvPicPr>
            <a:picLocks noGrp="1" noChangeAspect="1"/>
          </p:cNvPicPr>
          <p:nvPr>
            <p:ph type="pic" idx="1"/>
          </p:nvPr>
        </p:nvPicPr>
        <p:blipFill>
          <a:blip r:embed="rId2"/>
          <a:srcRect r="5882" b="-1"/>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E13999-7714-F767-1079-4A81FCFDDBF3}"/>
              </a:ext>
            </a:extLst>
          </p:cNvPr>
          <p:cNvSpPr>
            <a:spLocks noGrp="1"/>
          </p:cNvSpPr>
          <p:nvPr>
            <p:ph type="title"/>
          </p:nvPr>
        </p:nvSpPr>
        <p:spPr>
          <a:xfrm>
            <a:off x="7531610" y="365125"/>
            <a:ext cx="3822189" cy="1899912"/>
          </a:xfrm>
        </p:spPr>
        <p:txBody>
          <a:bodyPr vert="horz" lIns="91440" tIns="45720" rIns="91440" bIns="45720" rtlCol="0" anchor="ctr">
            <a:normAutofit/>
          </a:bodyPr>
          <a:lstStyle/>
          <a:p>
            <a:pPr algn="ctr"/>
            <a:r>
              <a:rPr lang="en-US" sz="4000" dirty="0"/>
              <a:t>Referrals and Eligibility</a:t>
            </a:r>
          </a:p>
        </p:txBody>
      </p:sp>
      <p:sp>
        <p:nvSpPr>
          <p:cNvPr id="3" name="Content Placeholder 2">
            <a:extLst>
              <a:ext uri="{FF2B5EF4-FFF2-40B4-BE49-F238E27FC236}">
                <a16:creationId xmlns:a16="http://schemas.microsoft.com/office/drawing/2014/main" id="{382DEB60-8C42-CEE3-1095-FB12E9325010}"/>
              </a:ext>
            </a:extLst>
          </p:cNvPr>
          <p:cNvSpPr>
            <a:spLocks noGrp="1"/>
          </p:cNvSpPr>
          <p:nvPr>
            <p:ph type="body" sz="half" idx="2"/>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1700" dirty="0"/>
              <a:t>Majority of referrals are through the Young Mothers Transition Program which </a:t>
            </a:r>
            <a:r>
              <a:rPr lang="en-US" sz="1700" b="0" i="0" dirty="0">
                <a:effectLst/>
              </a:rPr>
              <a:t>assists young mothers to complete education and training. The prospective students attend a tour of YPEP and can meet the teacher, childcare support worker and view the classroom. </a:t>
            </a:r>
          </a:p>
          <a:p>
            <a:pPr indent="-228600">
              <a:buFont typeface="Arial" panose="020B0604020202020204" pitchFamily="34" charset="0"/>
              <a:buChar char="•"/>
            </a:pPr>
            <a:r>
              <a:rPr lang="en-US" sz="1700" dirty="0"/>
              <a:t>Students will then complete the necessary enrolment forms and attend a meeting with our campus leadership team and wellbeing which determines their eligibility for the program.</a:t>
            </a:r>
            <a:endParaRPr lang="en-US" sz="1700" b="0" i="0" dirty="0">
              <a:effectLst/>
            </a:endParaRPr>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4169985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erson sitting on the floor with a book and a baby&#10;&#10;AI-generated content may be incorrect.">
            <a:extLst>
              <a:ext uri="{FF2B5EF4-FFF2-40B4-BE49-F238E27FC236}">
                <a16:creationId xmlns:a16="http://schemas.microsoft.com/office/drawing/2014/main" id="{8455E610-4D40-99CF-8A8A-00D1AAB5F8C8}"/>
              </a:ext>
            </a:extLst>
          </p:cNvPr>
          <p:cNvPicPr>
            <a:picLocks noGrp="1" noChangeAspect="1"/>
          </p:cNvPicPr>
          <p:nvPr>
            <p:ph type="pic" idx="1"/>
          </p:nvPr>
        </p:nvPicPr>
        <p:blipFill>
          <a:blip r:embed="rId2"/>
          <a:srcRect t="2718" b="2718"/>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D5A58E-12CC-ED19-4C49-02E5CFFC4531}"/>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gn="ctr"/>
            <a:r>
              <a:rPr lang="en-US" sz="4000" dirty="0"/>
              <a:t>A Day in the Life at YPEP - Students</a:t>
            </a:r>
          </a:p>
        </p:txBody>
      </p:sp>
      <p:sp>
        <p:nvSpPr>
          <p:cNvPr id="3" name="Content Placeholder 2">
            <a:extLst>
              <a:ext uri="{FF2B5EF4-FFF2-40B4-BE49-F238E27FC236}">
                <a16:creationId xmlns:a16="http://schemas.microsoft.com/office/drawing/2014/main" id="{EC84A5CF-1B85-A17D-2F74-ADD96EDF26DB}"/>
              </a:ext>
            </a:extLst>
          </p:cNvPr>
          <p:cNvSpPr>
            <a:spLocks noGrp="1"/>
          </p:cNvSpPr>
          <p:nvPr>
            <p:ph type="body" sz="half" idx="2"/>
          </p:nvPr>
        </p:nvSpPr>
        <p:spPr>
          <a:xfrm>
            <a:off x="83820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1400" dirty="0"/>
              <a:t>Class times – Monday, Tuesday and Thursday 9.00am – 2.30pm</a:t>
            </a:r>
          </a:p>
          <a:p>
            <a:pPr indent="-228600">
              <a:buFont typeface="Arial" panose="020B0604020202020204" pitchFamily="34" charset="0"/>
              <a:buChar char="•"/>
            </a:pPr>
            <a:r>
              <a:rPr lang="en-US" sz="1400" dirty="0"/>
              <a:t>Our day is broken up into 5 periods covering a wide range of subjects (Numeracy, Literacy, Work Related Skills and Personal Development Skills). The students also engage in The Resilience Project once per week with a strong focus on resilience, gratitude, empathy and growth mindset.</a:t>
            </a:r>
          </a:p>
          <a:p>
            <a:pPr indent="-228600">
              <a:buFont typeface="Arial" panose="020B0604020202020204" pitchFamily="34" charset="0"/>
              <a:buChar char="•"/>
            </a:pPr>
            <a:r>
              <a:rPr lang="en-US" sz="1400" dirty="0"/>
              <a:t>Students have the opportunity to participate in incursions and excursions which are linked to the curriculum. These events are held in conjunction with Foundation College so that we build on a community focus towards education.</a:t>
            </a:r>
          </a:p>
          <a:p>
            <a:pPr indent="-228600">
              <a:buFont typeface="Arial" panose="020B0604020202020204" pitchFamily="34" charset="0"/>
              <a:buChar char="•"/>
            </a:pPr>
            <a:r>
              <a:rPr lang="en-US" sz="1400" dirty="0"/>
              <a:t>We prioritise creating a classroom environment where young parents can openly share their experiences, while also receiving valuable advice and support from one another.</a:t>
            </a:r>
          </a:p>
        </p:txBody>
      </p:sp>
    </p:spTree>
    <p:extLst>
      <p:ext uri="{BB962C8B-B14F-4D97-AF65-F5344CB8AC3E}">
        <p14:creationId xmlns:p14="http://schemas.microsoft.com/office/powerpoint/2010/main" val="4277442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baby lying on a blanket with toys&#10;&#10;AI-generated content may be incorrect.">
            <a:extLst>
              <a:ext uri="{FF2B5EF4-FFF2-40B4-BE49-F238E27FC236}">
                <a16:creationId xmlns:a16="http://schemas.microsoft.com/office/drawing/2014/main" id="{2B1AD8FE-A8EC-515B-98E3-A9685BD6BE2B}"/>
              </a:ext>
            </a:extLst>
          </p:cNvPr>
          <p:cNvPicPr>
            <a:picLocks noGrp="1" noChangeAspect="1"/>
          </p:cNvPicPr>
          <p:nvPr>
            <p:ph type="pic" idx="1"/>
          </p:nvPr>
        </p:nvPicPr>
        <p:blipFill>
          <a:blip r:embed="rId2"/>
          <a:srcRect t="1968" b="44840"/>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B40314-DBFD-619A-9511-B9C1F1273534}"/>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gn="ctr"/>
            <a:r>
              <a:rPr lang="en-US" sz="4000" dirty="0"/>
              <a:t>A Day in the Life at YPEP - babies</a:t>
            </a:r>
          </a:p>
        </p:txBody>
      </p:sp>
      <p:sp>
        <p:nvSpPr>
          <p:cNvPr id="3" name="Content Placeholder 2">
            <a:extLst>
              <a:ext uri="{FF2B5EF4-FFF2-40B4-BE49-F238E27FC236}">
                <a16:creationId xmlns:a16="http://schemas.microsoft.com/office/drawing/2014/main" id="{2183DE74-0CC7-9D14-9A89-F3496094DCE7}"/>
              </a:ext>
            </a:extLst>
          </p:cNvPr>
          <p:cNvSpPr>
            <a:spLocks noGrp="1"/>
          </p:cNvSpPr>
          <p:nvPr>
            <p:ph type="body" sz="half" idx="2"/>
          </p:nvPr>
        </p:nvSpPr>
        <p:spPr>
          <a:xfrm>
            <a:off x="83820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1100" dirty="0"/>
              <a:t>Students arrive to class where Donna will greet the student and their child – there will be a check in of how the baby has slept, if they are due a bottle/feed/breakfast. Donna will then ask the student if they are happy for the baby to move to the baby play area.</a:t>
            </a:r>
          </a:p>
          <a:p>
            <a:pPr indent="-228600">
              <a:buFont typeface="Arial" panose="020B0604020202020204" pitchFamily="34" charset="0"/>
              <a:buChar char="•"/>
            </a:pPr>
            <a:r>
              <a:rPr lang="en-US" sz="1100" dirty="0"/>
              <a:t>Donna focuses on babies’ </a:t>
            </a:r>
            <a:r>
              <a:rPr lang="en-US" sz="1100"/>
              <a:t>various developmental areas </a:t>
            </a:r>
            <a:r>
              <a:rPr lang="en-US" sz="1100" dirty="0"/>
              <a:t>based on the babies age when planning experiences – gross motor skills (tummy time, sitting, crawling); fine motor skills (grasping); communication (stories and songs).</a:t>
            </a:r>
          </a:p>
          <a:p>
            <a:pPr indent="-228600">
              <a:buFont typeface="Arial" panose="020B0604020202020204" pitchFamily="34" charset="0"/>
              <a:buChar char="•"/>
            </a:pPr>
            <a:r>
              <a:rPr lang="en-US" sz="1100" dirty="0"/>
              <a:t>There is a strong focus on being led by the student as to what their babies' needs are – parents put their babies to sleep with assistance if required. If the student is engaged in work, Donna will offer to feed the baby so that the student has a chance to finish off what they are doing.</a:t>
            </a:r>
          </a:p>
          <a:p>
            <a:pPr indent="-228600">
              <a:buFont typeface="Arial" panose="020B0604020202020204" pitchFamily="34" charset="0"/>
              <a:buChar char="•"/>
            </a:pPr>
            <a:r>
              <a:rPr lang="en-US" sz="1100" dirty="0"/>
              <a:t>Donna offers advice to the students based on the developmental needs of the baby – students are encouraged to ask questions.</a:t>
            </a:r>
          </a:p>
        </p:txBody>
      </p:sp>
    </p:spTree>
    <p:extLst>
      <p:ext uri="{BB962C8B-B14F-4D97-AF65-F5344CB8AC3E}">
        <p14:creationId xmlns:p14="http://schemas.microsoft.com/office/powerpoint/2010/main" val="1872066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0C3A-ADAA-F671-29DE-BB9B07833CEF}"/>
              </a:ext>
            </a:extLst>
          </p:cNvPr>
          <p:cNvSpPr>
            <a:spLocks noGrp="1"/>
          </p:cNvSpPr>
          <p:nvPr>
            <p:ph type="title"/>
          </p:nvPr>
        </p:nvSpPr>
        <p:spPr>
          <a:xfrm>
            <a:off x="838200" y="365125"/>
            <a:ext cx="10515600" cy="1325563"/>
          </a:xfrm>
        </p:spPr>
        <p:txBody>
          <a:bodyPr>
            <a:normAutofit/>
          </a:bodyPr>
          <a:lstStyle/>
          <a:p>
            <a:r>
              <a:rPr lang="en-US" sz="5400" dirty="0"/>
              <a:t>Enrolling at Foundation College </a:t>
            </a:r>
            <a:endParaRPr lang="en-US" sz="5400" dirty="0">
              <a:ea typeface="Calibri"/>
              <a:cs typeface="Calibri"/>
            </a:endParaRPr>
          </a:p>
        </p:txBody>
      </p:sp>
      <p:sp>
        <p:nvSpPr>
          <p:cNvPr id="25" name="Content Placeholder 2">
            <a:extLst>
              <a:ext uri="{FF2B5EF4-FFF2-40B4-BE49-F238E27FC236}">
                <a16:creationId xmlns:a16="http://schemas.microsoft.com/office/drawing/2014/main" id="{EF4F1038-0E0E-275E-5CC6-BB5B6E0C556F}"/>
              </a:ext>
            </a:extLst>
          </p:cNvPr>
          <p:cNvSpPr>
            <a:spLocks noGrp="1"/>
          </p:cNvSpPr>
          <p:nvPr>
            <p:ph idx="1"/>
          </p:nvPr>
        </p:nvSpPr>
        <p:spPr>
          <a:xfrm>
            <a:off x="838200" y="1882280"/>
            <a:ext cx="10515600" cy="2566593"/>
          </a:xfrm>
        </p:spPr>
        <p:txBody>
          <a:bodyPr vert="horz" lIns="91440" tIns="45720" rIns="91440" bIns="45720" rtlCol="0" anchor="t">
            <a:noAutofit/>
          </a:bodyPr>
          <a:lstStyle/>
          <a:p>
            <a:pPr marL="0" indent="0">
              <a:spcBef>
                <a:spcPts val="0"/>
              </a:spcBef>
              <a:spcAft>
                <a:spcPts val="600"/>
              </a:spcAft>
              <a:buNone/>
            </a:pPr>
            <a:r>
              <a:rPr lang="en-US" sz="1800" dirty="0">
                <a:latin typeface="Arial"/>
                <a:cs typeface="Arial"/>
              </a:rPr>
              <a:t>Email:     contact@foundationcollege.vic.edu.au</a:t>
            </a:r>
          </a:p>
          <a:p>
            <a:pPr marL="0" indent="0">
              <a:spcBef>
                <a:spcPts val="0"/>
              </a:spcBef>
              <a:spcAft>
                <a:spcPts val="600"/>
              </a:spcAft>
              <a:buNone/>
            </a:pPr>
            <a:endParaRPr lang="en-US" sz="1800" dirty="0">
              <a:latin typeface="Arial"/>
              <a:cs typeface="Arial"/>
            </a:endParaRPr>
          </a:p>
          <a:p>
            <a:pPr marL="0" indent="0">
              <a:spcBef>
                <a:spcPts val="0"/>
              </a:spcBef>
              <a:spcAft>
                <a:spcPts val="600"/>
              </a:spcAft>
              <a:buNone/>
            </a:pPr>
            <a:r>
              <a:rPr lang="en-US" sz="1800" dirty="0">
                <a:latin typeface="Arial"/>
                <a:cs typeface="Arial"/>
              </a:rPr>
              <a:t>Website:    www.foundationcollege.vic.edu.au</a:t>
            </a:r>
          </a:p>
          <a:p>
            <a:pPr marL="342900" indent="-342900">
              <a:spcBef>
                <a:spcPts val="0"/>
              </a:spcBef>
              <a:spcAft>
                <a:spcPts val="600"/>
              </a:spcAft>
              <a:buFont typeface="Arial,Sans-Serif" panose="020B0604020202020204" pitchFamily="34" charset="0"/>
              <a:buChar char="•"/>
            </a:pPr>
            <a:endParaRPr lang="en-US" sz="1800" dirty="0">
              <a:latin typeface="Arial"/>
              <a:cs typeface="Arial"/>
            </a:endParaRPr>
          </a:p>
          <a:p>
            <a:pPr marL="342900" indent="-342900">
              <a:spcBef>
                <a:spcPts val="0"/>
              </a:spcBef>
              <a:spcAft>
                <a:spcPts val="600"/>
              </a:spcAft>
              <a:buFont typeface="Arial,Sans-Serif" panose="020B0604020202020204" pitchFamily="34" charset="0"/>
              <a:buChar char="•"/>
            </a:pPr>
            <a:endParaRPr lang="en-US" sz="1800" dirty="0">
              <a:latin typeface="Arial"/>
              <a:cs typeface="Arial"/>
            </a:endParaRPr>
          </a:p>
          <a:p>
            <a:pPr marL="0" indent="0">
              <a:spcBef>
                <a:spcPts val="0"/>
              </a:spcBef>
              <a:spcAft>
                <a:spcPts val="600"/>
              </a:spcAft>
              <a:buNone/>
            </a:pPr>
            <a:endParaRPr lang="en-US" sz="1800" dirty="0">
              <a:latin typeface="Arial"/>
              <a:cs typeface="Arial"/>
            </a:endParaRPr>
          </a:p>
          <a:p>
            <a:pPr marL="342900" indent="-342900">
              <a:spcBef>
                <a:spcPts val="0"/>
              </a:spcBef>
              <a:spcAft>
                <a:spcPts val="600"/>
              </a:spcAft>
              <a:buFont typeface="Arial,Sans-Serif" panose="020B0604020202020204" pitchFamily="34" charset="0"/>
              <a:buChar char="•"/>
            </a:pPr>
            <a:endParaRPr lang="en-US" sz="1800" dirty="0">
              <a:latin typeface="Arial"/>
              <a:cs typeface="Arial"/>
            </a:endParaRPr>
          </a:p>
          <a:p>
            <a:pPr marL="342900" indent="-342900">
              <a:spcBef>
                <a:spcPts val="0"/>
              </a:spcBef>
              <a:spcAft>
                <a:spcPts val="600"/>
              </a:spcAft>
              <a:buFont typeface="Arial,Sans-Serif" panose="020B0604020202020204" pitchFamily="34" charset="0"/>
            </a:pPr>
            <a:endParaRPr lang="en-US" sz="2200">
              <a:latin typeface="Arial"/>
              <a:cs typeface="Arial"/>
            </a:endParaRPr>
          </a:p>
        </p:txBody>
      </p:sp>
      <p:pic>
        <p:nvPicPr>
          <p:cNvPr id="104" name="Picture 103" descr="Image result for contact us ">
            <a:extLst>
              <a:ext uri="{FF2B5EF4-FFF2-40B4-BE49-F238E27FC236}">
                <a16:creationId xmlns:a16="http://schemas.microsoft.com/office/drawing/2014/main" id="{F1E8B74E-E706-761D-123C-2B559854301B}"/>
              </a:ext>
            </a:extLst>
          </p:cNvPr>
          <p:cNvPicPr>
            <a:picLocks noChangeAspect="1"/>
          </p:cNvPicPr>
          <p:nvPr/>
        </p:nvPicPr>
        <p:blipFill>
          <a:blip r:embed="rId2"/>
          <a:stretch>
            <a:fillRect/>
          </a:stretch>
        </p:blipFill>
        <p:spPr>
          <a:xfrm>
            <a:off x="7458075" y="5217870"/>
            <a:ext cx="4514849" cy="1641960"/>
          </a:xfrm>
          <a:prstGeom prst="rect">
            <a:avLst/>
          </a:prstGeom>
        </p:spPr>
      </p:pic>
      <p:pic>
        <p:nvPicPr>
          <p:cNvPr id="108" name="Picture 107" descr="A blue and black logo&#10;&#10;Description automatically generated">
            <a:extLst>
              <a:ext uri="{FF2B5EF4-FFF2-40B4-BE49-F238E27FC236}">
                <a16:creationId xmlns:a16="http://schemas.microsoft.com/office/drawing/2014/main" id="{67C25043-E926-AEEE-8F39-103AF536B431}"/>
              </a:ext>
            </a:extLst>
          </p:cNvPr>
          <p:cNvPicPr>
            <a:picLocks noChangeAspect="1"/>
          </p:cNvPicPr>
          <p:nvPr/>
        </p:nvPicPr>
        <p:blipFill rotWithShape="1">
          <a:blip r:embed="rId3">
            <a:alphaModFix amt="22000"/>
          </a:blip>
          <a:srcRect r="53" b="1"/>
          <a:stretch/>
        </p:blipFill>
        <p:spPr>
          <a:xfrm>
            <a:off x="-1514441" y="2584789"/>
            <a:ext cx="7209419" cy="6615369"/>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spTree>
    <p:extLst>
      <p:ext uri="{BB962C8B-B14F-4D97-AF65-F5344CB8AC3E}">
        <p14:creationId xmlns:p14="http://schemas.microsoft.com/office/powerpoint/2010/main" val="3084341238"/>
      </p:ext>
    </p:extLst>
  </p:cSld>
  <p:clrMapOvr>
    <a:masterClrMapping/>
  </p:clrMapOvr>
</p:sld>
</file>

<file path=ppt/theme/theme1.xml><?xml version="1.0" encoding="utf-8"?>
<a:theme xmlns:a="http://schemas.openxmlformats.org/drawingml/2006/main" name="Office Theme">
  <a:themeElements>
    <a:clrScheme name="FLC Colour Template">
      <a:dk1>
        <a:sysClr val="windowText" lastClr="000000"/>
      </a:dk1>
      <a:lt1>
        <a:sysClr val="window" lastClr="FFFFFF"/>
      </a:lt1>
      <a:dk2>
        <a:srgbClr val="595959"/>
      </a:dk2>
      <a:lt2>
        <a:srgbClr val="BFBFBF"/>
      </a:lt2>
      <a:accent1>
        <a:srgbClr val="0070C0"/>
      </a:accent1>
      <a:accent2>
        <a:srgbClr val="70AD47"/>
      </a:accent2>
      <a:accent3>
        <a:srgbClr val="ED7D31"/>
      </a:accent3>
      <a:accent4>
        <a:srgbClr val="FFC000"/>
      </a:accent4>
      <a:accent5>
        <a:srgbClr val="DA5CA4"/>
      </a:accent5>
      <a:accent6>
        <a:srgbClr val="EF5131"/>
      </a:accent6>
      <a:hlink>
        <a:srgbClr val="000000"/>
      </a:hlink>
      <a:folHlink>
        <a:srgbClr val="000000"/>
      </a:folHlink>
    </a:clrScheme>
    <a:fontScheme name="FLC Template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PEP and EIR presentation" id="{E2A03656-BAE8-484A-89D6-B615B868C276}" vid="{10E84528-7BAE-4523-B2E6-47AD412D3F0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27C6F67F9F8B48A73A82453F8687D6" ma:contentTypeVersion="13" ma:contentTypeDescription="Create a new document." ma:contentTypeScope="" ma:versionID="cd57709d34468630b3011c53e59e4d5b">
  <xsd:schema xmlns:xsd="http://www.w3.org/2001/XMLSchema" xmlns:xs="http://www.w3.org/2001/XMLSchema" xmlns:p="http://schemas.microsoft.com/office/2006/metadata/properties" xmlns:ns2="6598d784-5c8d-40a3-be3a-32a77906fd66" xmlns:ns3="4aad71c5-d4b7-4c51-9dfc-df719fd779b8" targetNamespace="http://schemas.microsoft.com/office/2006/metadata/properties" ma:root="true" ma:fieldsID="ee61d070449f13614824da380a5a8022" ns2:_="" ns3:_="">
    <xsd:import namespace="6598d784-5c8d-40a3-be3a-32a77906fd66"/>
    <xsd:import namespace="4aad71c5-d4b7-4c51-9dfc-df719fd779b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8d784-5c8d-40a3-be3a-32a77906fd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8dd338f-080b-40e0-996d-6cdb48d1c8a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ad71c5-d4b7-4c51-9dfc-df719fd779b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5293bb8-e7d9-4a42-b219-7bcd541e4987}" ma:internalName="TaxCatchAll" ma:showField="CatchAllData" ma:web="4aad71c5-d4b7-4c51-9dfc-df719fd779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98d784-5c8d-40a3-be3a-32a77906fd66">
      <Terms xmlns="http://schemas.microsoft.com/office/infopath/2007/PartnerControls"/>
    </lcf76f155ced4ddcb4097134ff3c332f>
    <TaxCatchAll xmlns="4aad71c5-d4b7-4c51-9dfc-df719fd779b8" xsi:nil="true"/>
    <SharedWithUsers xmlns="4aad71c5-d4b7-4c51-9dfc-df719fd779b8">
      <UserInfo>
        <DisplayName/>
        <AccountId xsi:nil="true"/>
        <AccountType/>
      </UserInfo>
    </SharedWithUsers>
  </documentManagement>
</p:properties>
</file>

<file path=customXml/itemProps1.xml><?xml version="1.0" encoding="utf-8"?>
<ds:datastoreItem xmlns:ds="http://schemas.openxmlformats.org/officeDocument/2006/customXml" ds:itemID="{3DDC4E44-33D7-4E73-9689-BD6B578EB4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8d784-5c8d-40a3-be3a-32a77906fd66"/>
    <ds:schemaRef ds:uri="4aad71c5-d4b7-4c51-9dfc-df719fd779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C243E4-DB01-4DE0-A0ED-DF6763F61673}">
  <ds:schemaRefs>
    <ds:schemaRef ds:uri="http://schemas.microsoft.com/sharepoint/v3/contenttype/forms"/>
  </ds:schemaRefs>
</ds:datastoreItem>
</file>

<file path=customXml/itemProps3.xml><?xml version="1.0" encoding="utf-8"?>
<ds:datastoreItem xmlns:ds="http://schemas.openxmlformats.org/officeDocument/2006/customXml" ds:itemID="{057919A2-40CC-438F-BD27-84CE7BBF0746}">
  <ds:schemaRefs>
    <ds:schemaRef ds:uri="http://schemas.microsoft.com/office/2006/metadata/properties"/>
    <ds:schemaRef ds:uri="http://schemas.microsoft.com/office/infopath/2007/PartnerControls"/>
    <ds:schemaRef ds:uri="6598d784-5c8d-40a3-be3a-32a77906fd66"/>
    <ds:schemaRef ds:uri="4aad71c5-d4b7-4c51-9dfc-df719fd779b8"/>
  </ds:schemaRefs>
</ds:datastoreItem>
</file>

<file path=docProps/app.xml><?xml version="1.0" encoding="utf-8"?>
<Properties xmlns="http://schemas.openxmlformats.org/officeDocument/2006/extended-properties" xmlns:vt="http://schemas.openxmlformats.org/officeDocument/2006/docPropsVTypes">
  <Template/>
  <TotalTime>6090</TotalTime>
  <Words>737</Words>
  <Application>Microsoft Office PowerPoint</Application>
  <PresentationFormat>Widescreen</PresentationFormat>
  <Paragraphs>71</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Arial,Sans-Serif</vt:lpstr>
      <vt:lpstr>Calibri</vt:lpstr>
      <vt:lpstr>Courier New</vt:lpstr>
      <vt:lpstr>Office Theme</vt:lpstr>
      <vt:lpstr>PowerPoint Presentation</vt:lpstr>
      <vt:lpstr>Our school </vt:lpstr>
      <vt:lpstr>What we offer</vt:lpstr>
      <vt:lpstr>Our Students </vt:lpstr>
      <vt:lpstr>Young Parent Education Program </vt:lpstr>
      <vt:lpstr>Referrals and Eligibility</vt:lpstr>
      <vt:lpstr>A Day in the Life at YPEP - Students</vt:lpstr>
      <vt:lpstr>A Day in the Life at YPEP - babies</vt:lpstr>
      <vt:lpstr>Enrolling at Foundation College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Brianna Lorenz</dc:creator>
  <cp:lastModifiedBy>Courtney Doyle</cp:lastModifiedBy>
  <cp:revision>219</cp:revision>
  <dcterms:created xsi:type="dcterms:W3CDTF">2023-02-02T03:14:59Z</dcterms:created>
  <dcterms:modified xsi:type="dcterms:W3CDTF">2025-04-10T01:15:34Z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0x0101000E27C6F67F9F8B48A73A82453F8687D6</vt:lpwstr>
  </property>
  <property fmtid="{D5CDD505-2E9C-101B-9397-08002B2CF9AE}" pid="3" name="Order">
    <vt:lpwstr>39300.0000000000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